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2"/>
  </p:notesMasterIdLst>
  <p:handoutMasterIdLst>
    <p:handoutMasterId r:id="rId13"/>
  </p:handoutMasterIdLst>
  <p:sldIdLst>
    <p:sldId id="369" r:id="rId2"/>
    <p:sldId id="372" r:id="rId3"/>
    <p:sldId id="318" r:id="rId4"/>
    <p:sldId id="352" r:id="rId5"/>
    <p:sldId id="374" r:id="rId6"/>
    <p:sldId id="327" r:id="rId7"/>
    <p:sldId id="337" r:id="rId8"/>
    <p:sldId id="375" r:id="rId9"/>
    <p:sldId id="373" r:id="rId10"/>
    <p:sldId id="358" r:id="rId11"/>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heimer,Sara" initials="D" lastIdx="7" clrIdx="0">
    <p:extLst>
      <p:ext uri="{19B8F6BF-5375-455C-9EA6-DF929625EA0E}">
        <p15:presenceInfo xmlns:p15="http://schemas.microsoft.com/office/powerpoint/2012/main" userId="S-1-5-21-299502267-746137067-1417001333-338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77209" autoAdjust="0"/>
  </p:normalViewPr>
  <p:slideViewPr>
    <p:cSldViewPr>
      <p:cViewPr varScale="1">
        <p:scale>
          <a:sx n="89" d="100"/>
          <a:sy n="89" d="100"/>
        </p:scale>
        <p:origin x="2250" y="78"/>
      </p:cViewPr>
      <p:guideLst>
        <p:guide orient="horz" pos="2160"/>
        <p:guide pos="2880"/>
      </p:guideLst>
    </p:cSldViewPr>
  </p:slideViewPr>
  <p:notesTextViewPr>
    <p:cViewPr>
      <p:scale>
        <a:sx n="3" d="2"/>
        <a:sy n="3" d="2"/>
      </p:scale>
      <p:origin x="0" y="0"/>
    </p:cViewPr>
  </p:notesTextViewPr>
  <p:sorterViewPr>
    <p:cViewPr varScale="1">
      <p:scale>
        <a:sx n="1" d="1"/>
        <a:sy n="1" d="1"/>
      </p:scale>
      <p:origin x="0" y="-1398"/>
    </p:cViewPr>
  </p:sorterViewPr>
  <p:notesViewPr>
    <p:cSldViewPr>
      <p:cViewPr varScale="1">
        <p:scale>
          <a:sx n="55" d="100"/>
          <a:sy n="55" d="100"/>
        </p:scale>
        <p:origin x="2868" y="90"/>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659" cy="461727"/>
          </a:xfrm>
          <a:prstGeom prst="rect">
            <a:avLst/>
          </a:prstGeom>
        </p:spPr>
        <p:txBody>
          <a:bodyPr vert="horz" lIns="90669" tIns="45335" rIns="90669" bIns="45335" rtlCol="0"/>
          <a:lstStyle>
            <a:lvl1pPr algn="l">
              <a:defRPr sz="1200"/>
            </a:lvl1pPr>
          </a:lstStyle>
          <a:p>
            <a:endParaRPr lang="en-US"/>
          </a:p>
        </p:txBody>
      </p:sp>
      <p:sp>
        <p:nvSpPr>
          <p:cNvPr id="3" name="Date Placeholder 2"/>
          <p:cNvSpPr>
            <a:spLocks noGrp="1"/>
          </p:cNvSpPr>
          <p:nvPr>
            <p:ph type="dt" sz="quarter" idx="1"/>
          </p:nvPr>
        </p:nvSpPr>
        <p:spPr>
          <a:xfrm>
            <a:off x="3939607" y="0"/>
            <a:ext cx="3013659" cy="461727"/>
          </a:xfrm>
          <a:prstGeom prst="rect">
            <a:avLst/>
          </a:prstGeom>
        </p:spPr>
        <p:txBody>
          <a:bodyPr vert="horz" lIns="90669" tIns="45335" rIns="90669" bIns="45335" rtlCol="0"/>
          <a:lstStyle>
            <a:lvl1pPr algn="r">
              <a:defRPr sz="1200"/>
            </a:lvl1pPr>
          </a:lstStyle>
          <a:p>
            <a:fld id="{A434E575-52D2-4BAF-9158-4B1E1A11197F}" type="datetimeFigureOut">
              <a:rPr lang="en-US" smtClean="0"/>
              <a:pPr/>
              <a:t>11/4/2019</a:t>
            </a:fld>
            <a:endParaRPr lang="en-US"/>
          </a:p>
        </p:txBody>
      </p:sp>
      <p:sp>
        <p:nvSpPr>
          <p:cNvPr id="4" name="Footer Placeholder 3"/>
          <p:cNvSpPr>
            <a:spLocks noGrp="1"/>
          </p:cNvSpPr>
          <p:nvPr>
            <p:ph type="ftr" sz="quarter" idx="2"/>
          </p:nvPr>
        </p:nvSpPr>
        <p:spPr>
          <a:xfrm>
            <a:off x="0" y="8777535"/>
            <a:ext cx="3013659" cy="461727"/>
          </a:xfrm>
          <a:prstGeom prst="rect">
            <a:avLst/>
          </a:prstGeom>
        </p:spPr>
        <p:txBody>
          <a:bodyPr vert="horz" lIns="90669" tIns="45335" rIns="90669" bIns="45335" rtlCol="0" anchor="b"/>
          <a:lstStyle>
            <a:lvl1pPr algn="l">
              <a:defRPr sz="1200"/>
            </a:lvl1pPr>
          </a:lstStyle>
          <a:p>
            <a:endParaRPr lang="en-US"/>
          </a:p>
        </p:txBody>
      </p:sp>
      <p:sp>
        <p:nvSpPr>
          <p:cNvPr id="5" name="Slide Number Placeholder 4"/>
          <p:cNvSpPr>
            <a:spLocks noGrp="1"/>
          </p:cNvSpPr>
          <p:nvPr>
            <p:ph type="sldNum" sz="quarter" idx="3"/>
          </p:nvPr>
        </p:nvSpPr>
        <p:spPr>
          <a:xfrm>
            <a:off x="3939607" y="8777535"/>
            <a:ext cx="3013659" cy="461727"/>
          </a:xfrm>
          <a:prstGeom prst="rect">
            <a:avLst/>
          </a:prstGeom>
        </p:spPr>
        <p:txBody>
          <a:bodyPr vert="horz" lIns="90669" tIns="45335" rIns="90669" bIns="45335"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659" cy="461727"/>
          </a:xfrm>
          <a:prstGeom prst="rect">
            <a:avLst/>
          </a:prstGeom>
        </p:spPr>
        <p:txBody>
          <a:bodyPr vert="horz" lIns="90669" tIns="45335" rIns="90669" bIns="45335" rtlCol="0"/>
          <a:lstStyle>
            <a:lvl1pPr algn="l">
              <a:defRPr sz="1200"/>
            </a:lvl1pPr>
          </a:lstStyle>
          <a:p>
            <a:endParaRPr lang="en-US"/>
          </a:p>
        </p:txBody>
      </p:sp>
      <p:sp>
        <p:nvSpPr>
          <p:cNvPr id="3" name="Date Placeholder 2"/>
          <p:cNvSpPr>
            <a:spLocks noGrp="1"/>
          </p:cNvSpPr>
          <p:nvPr>
            <p:ph type="dt" idx="1"/>
          </p:nvPr>
        </p:nvSpPr>
        <p:spPr>
          <a:xfrm>
            <a:off x="3939607" y="0"/>
            <a:ext cx="3013659" cy="461727"/>
          </a:xfrm>
          <a:prstGeom prst="rect">
            <a:avLst/>
          </a:prstGeom>
        </p:spPr>
        <p:txBody>
          <a:bodyPr vert="horz" lIns="90669" tIns="45335" rIns="90669" bIns="45335" rtlCol="0"/>
          <a:lstStyle>
            <a:lvl1pPr algn="r">
              <a:defRPr sz="1200"/>
            </a:lvl1pPr>
          </a:lstStyle>
          <a:p>
            <a:fld id="{E60EC1CF-CB0C-48D6-A07A-F3EF7727CD4C}" type="datetimeFigureOut">
              <a:rPr lang="en-US" smtClean="0"/>
              <a:pPr/>
              <a:t>11/4/2019</a:t>
            </a:fld>
            <a:endParaRPr lang="en-US"/>
          </a:p>
        </p:txBody>
      </p:sp>
      <p:sp>
        <p:nvSpPr>
          <p:cNvPr id="4" name="Slide Image Placeholder 3"/>
          <p:cNvSpPr>
            <a:spLocks noGrp="1" noRot="1" noChangeAspect="1"/>
          </p:cNvSpPr>
          <p:nvPr>
            <p:ph type="sldImg" idx="2"/>
          </p:nvPr>
        </p:nvSpPr>
        <p:spPr>
          <a:xfrm>
            <a:off x="1166813" y="693738"/>
            <a:ext cx="4621212" cy="3465512"/>
          </a:xfrm>
          <a:prstGeom prst="rect">
            <a:avLst/>
          </a:prstGeom>
          <a:noFill/>
          <a:ln w="12700">
            <a:solidFill>
              <a:prstClr val="black"/>
            </a:solidFill>
          </a:ln>
        </p:spPr>
        <p:txBody>
          <a:bodyPr vert="horz" lIns="90669" tIns="45335" rIns="90669" bIns="45335" rtlCol="0" anchor="ctr"/>
          <a:lstStyle/>
          <a:p>
            <a:endParaRPr lang="en-US"/>
          </a:p>
        </p:txBody>
      </p:sp>
      <p:sp>
        <p:nvSpPr>
          <p:cNvPr id="5" name="Notes Placeholder 4"/>
          <p:cNvSpPr>
            <a:spLocks noGrp="1"/>
          </p:cNvSpPr>
          <p:nvPr>
            <p:ph type="body" sz="quarter" idx="3"/>
          </p:nvPr>
        </p:nvSpPr>
        <p:spPr>
          <a:xfrm>
            <a:off x="694855" y="4388769"/>
            <a:ext cx="5565128" cy="4158692"/>
          </a:xfrm>
          <a:prstGeom prst="rect">
            <a:avLst/>
          </a:prstGeom>
        </p:spPr>
        <p:txBody>
          <a:bodyPr vert="horz" lIns="90669" tIns="45335" rIns="90669" bIns="453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535"/>
            <a:ext cx="3013659" cy="461727"/>
          </a:xfrm>
          <a:prstGeom prst="rect">
            <a:avLst/>
          </a:prstGeom>
        </p:spPr>
        <p:txBody>
          <a:bodyPr vert="horz" lIns="90669" tIns="45335" rIns="90669" bIns="45335" rtlCol="0" anchor="b"/>
          <a:lstStyle>
            <a:lvl1pPr algn="l">
              <a:defRPr sz="1200"/>
            </a:lvl1pPr>
          </a:lstStyle>
          <a:p>
            <a:endParaRPr lang="en-US"/>
          </a:p>
        </p:txBody>
      </p:sp>
      <p:sp>
        <p:nvSpPr>
          <p:cNvPr id="7" name="Slide Number Placeholder 6"/>
          <p:cNvSpPr>
            <a:spLocks noGrp="1"/>
          </p:cNvSpPr>
          <p:nvPr>
            <p:ph type="sldNum" sz="quarter" idx="5"/>
          </p:nvPr>
        </p:nvSpPr>
        <p:spPr>
          <a:xfrm>
            <a:off x="3939607" y="8777535"/>
            <a:ext cx="3013659" cy="461727"/>
          </a:xfrm>
          <a:prstGeom prst="rect">
            <a:avLst/>
          </a:prstGeom>
        </p:spPr>
        <p:txBody>
          <a:bodyPr vert="horz" lIns="90669" tIns="45335" rIns="90669" bIns="45335"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Customize</a:t>
            </a:r>
            <a:r>
              <a:rPr lang="en-US" baseline="0" dirty="0" smtClean="0"/>
              <a:t> to your meeting.</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385424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a:t>
            </a:r>
            <a:r>
              <a:rPr lang="en-US" baseline="0" dirty="0" smtClean="0"/>
              <a:t> research is conducted with an eye towards increasing knowledge in a continuum to on-the-ground societal applications</a:t>
            </a:r>
          </a:p>
          <a:p>
            <a:pPr marL="171450" indent="-171450">
              <a:buFont typeface="Arial" panose="020B0604020202020204" pitchFamily="34" charset="0"/>
              <a:buChar char="•"/>
            </a:pPr>
            <a:r>
              <a:rPr lang="en-US" dirty="0" smtClean="0"/>
              <a:t>While it may be fascinating</a:t>
            </a:r>
            <a:r>
              <a:rPr lang="en-US" baseline="0" dirty="0" smtClean="0"/>
              <a:t> to the individual, group or multistate project participants, ultimately someone else is PAYING for it and there should be some regular accountability and communications</a:t>
            </a:r>
          </a:p>
          <a:p>
            <a:pPr marL="171450" indent="-171450">
              <a:buFont typeface="Arial" panose="020B0604020202020204" pitchFamily="34" charset="0"/>
              <a:buChar char="•"/>
            </a:pPr>
            <a:r>
              <a:rPr lang="en-US" baseline="0" dirty="0" smtClean="0"/>
              <a:t>This accountability could be in the form of granting agency reports, annual meeting synopsis, project summaries, NIMSS system updates, annual review productivity reports, responding to requests for information</a:t>
            </a:r>
          </a:p>
          <a:p>
            <a:pPr marL="171450" indent="-171450">
              <a:buFont typeface="Arial" panose="020B0604020202020204" pitchFamily="34" charset="0"/>
              <a:buChar char="•"/>
            </a:pPr>
            <a:r>
              <a:rPr lang="en-US" baseline="0" dirty="0" smtClean="0"/>
              <a:t>Inherently, a distinct, short, lay-person synopsis will be created that will succinctly communicate the WHY?, WHO? and WHAT? of your work</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53966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multistate project is initially written with a</a:t>
            </a:r>
            <a:r>
              <a:rPr lang="en-US" baseline="0" dirty="0" smtClean="0"/>
              <a:t> methodical plan to reflect incremental progress annually and building up to a more comprehensive collection of milestones, accomplishments, outcomes, </a:t>
            </a:r>
            <a:r>
              <a:rPr lang="en-US" baseline="0" dirty="0" smtClean="0"/>
              <a:t>impacts</a:t>
            </a:r>
          </a:p>
          <a:p>
            <a:pPr marL="171450" indent="-171450">
              <a:buFont typeface="Arial" panose="020B0604020202020204" pitchFamily="34" charset="0"/>
              <a:buChar char="•"/>
            </a:pPr>
            <a:r>
              <a:rPr lang="en-US" baseline="0" dirty="0" smtClean="0"/>
              <a:t>The SAES-422 Annual Reports should be short, to-the-point, and capture the collaborative and leveraging nature of the work an NOT be voluminous</a:t>
            </a:r>
            <a:endParaRPr lang="en-US" baseline="0" dirty="0" smtClean="0"/>
          </a:p>
          <a:p>
            <a:pPr marL="171450" indent="-171450">
              <a:buFont typeface="Arial" panose="020B0604020202020204" pitchFamily="34" charset="0"/>
              <a:buChar char="•"/>
            </a:pPr>
            <a:r>
              <a:rPr lang="en-US" baseline="0" dirty="0" smtClean="0"/>
              <a:t>Specific to the multistate project system</a:t>
            </a:r>
          </a:p>
          <a:p>
            <a:pPr marL="628650" lvl="1" indent="-171450">
              <a:buFont typeface="Arial" panose="020B0604020202020204" pitchFamily="34" charset="0"/>
              <a:buChar char="•"/>
            </a:pPr>
            <a:r>
              <a:rPr lang="en-US" baseline="0" dirty="0" smtClean="0"/>
              <a:t>NIMSS, the National Information Management Support System (nimss.org ), provides a paperless environment to serve as the home for former/existing approved multistate projects (national), authorize meetings and serves as a repository for the annual meeting progress report</a:t>
            </a:r>
          </a:p>
          <a:p>
            <a:pPr marL="628650" lvl="1" indent="-171450">
              <a:buFont typeface="Arial" panose="020B0604020202020204" pitchFamily="34" charset="0"/>
              <a:buChar char="•"/>
            </a:pPr>
            <a:r>
              <a:rPr lang="en-US" baseline="0" dirty="0" smtClean="0"/>
              <a:t>As the 5-year project progresses, there should be an increased number of concrete examples of accomplishments and, most importantly, IMPACTS, as a result of this collaborative, transformative work.  It is perfectly acceptable to ‘project out’ potential applications and impacts of the work.</a:t>
            </a:r>
          </a:p>
          <a:p>
            <a:pPr marL="171450" lvl="0" indent="-171450">
              <a:buFont typeface="Arial" panose="020B0604020202020204" pitchFamily="34" charset="0"/>
              <a:buChar char="•"/>
            </a:pPr>
            <a:r>
              <a:rPr lang="en-US" baseline="0" dirty="0" smtClean="0"/>
              <a:t>The national system of Agricultural Experiment Station (AES) directors has hired an Impact Writer to work with multistate projects at the end of a 5-year cycle to share the project’s work and its impacts, especially big picture impacts</a:t>
            </a:r>
          </a:p>
          <a:p>
            <a:pPr marL="171450" lvl="0" indent="-171450">
              <a:buFont typeface="Arial" panose="020B0604020202020204" pitchFamily="34" charset="0"/>
              <a:buChar char="•"/>
            </a:pPr>
            <a:r>
              <a:rPr lang="en-US" baseline="0" dirty="0" smtClean="0"/>
              <a:t>The resulting “Impact Statement” is added to the overall multistate project impacts portfolio</a:t>
            </a:r>
          </a:p>
          <a:p>
            <a:pPr marL="171450" lvl="0" indent="-171450">
              <a:buFont typeface="Arial" panose="020B0604020202020204" pitchFamily="34" charset="0"/>
              <a:buChar char="•"/>
            </a:pPr>
            <a:r>
              <a:rPr lang="en-US" baseline="0" dirty="0" smtClean="0"/>
              <a:t>They are distributed nationally and can then be used in multiple ways and on a variety of platforms to communicate the importance and impact of the work with many audiences</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321153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Impact Statements are distributed widely via direct email, social media, and other ways</a:t>
            </a:r>
          </a:p>
          <a:p>
            <a:pPr marL="171450" indent="-171450">
              <a:buFont typeface="Arial" panose="020B0604020202020204" pitchFamily="34" charset="0"/>
              <a:buChar char="•"/>
            </a:pPr>
            <a:r>
              <a:rPr lang="en-US" dirty="0" smtClean="0"/>
              <a:t>There are two main libraries for</a:t>
            </a:r>
            <a:r>
              <a:rPr lang="en-US" baseline="0" dirty="0" smtClean="0"/>
              <a:t> completed Impact Statements </a:t>
            </a:r>
          </a:p>
          <a:p>
            <a:pPr marL="628650" lvl="1" indent="-171450">
              <a:buFont typeface="Arial" panose="020B0604020202020204" pitchFamily="34" charset="0"/>
              <a:buChar char="•"/>
            </a:pPr>
            <a:r>
              <a:rPr lang="en-US" baseline="0" dirty="0" smtClean="0"/>
              <a:t>The Multistate Research Fund Impacts Program is THE location for all completed impact statements about multistate projects</a:t>
            </a:r>
          </a:p>
          <a:p>
            <a:pPr marL="628650" lvl="1" indent="-171450">
              <a:buFont typeface="Arial" panose="020B0604020202020204" pitchFamily="34" charset="0"/>
              <a:buChar char="•"/>
            </a:pPr>
            <a:r>
              <a:rPr lang="en-US" baseline="0" dirty="0" smtClean="0"/>
              <a:t>The National Impacts Database has a broader purpose to capture stories from individual states across teaching, research and Extension. Multistate project Impact Statements are also housed here.  This is accessible 24/7 and is accessed by institutions, communicators, NIFA, ESS leadership, regional associations and more.</a:t>
            </a:r>
          </a:p>
          <a:p>
            <a:pPr marL="628650" lvl="1" indent="-171450">
              <a:buFont typeface="Arial" panose="020B0604020202020204" pitchFamily="34" charset="0"/>
              <a:buChar char="•"/>
            </a:pPr>
            <a:r>
              <a:rPr lang="en-US" baseline="0" dirty="0" smtClean="0"/>
              <a:t>NIMSS reports serve as the source for compiling Impact Statements. Completed Impact Statements are also stored here.</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387754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Over many years</a:t>
            </a:r>
            <a:r>
              <a:rPr lang="en-US" baseline="0" dirty="0" smtClean="0"/>
              <a:t> as scientists and educators we collect “count” information</a:t>
            </a:r>
          </a:p>
          <a:p>
            <a:pPr marL="171450" indent="-171450">
              <a:buFont typeface="Arial" panose="020B0604020202020204" pitchFamily="34" charset="0"/>
              <a:buChar char="•"/>
            </a:pPr>
            <a:r>
              <a:rPr lang="en-US" baseline="0" dirty="0" smtClean="0"/>
              <a:t>While very useful, these are OUTPUTS</a:t>
            </a:r>
          </a:p>
          <a:p>
            <a:pPr marL="171450" indent="-171450">
              <a:buFont typeface="Arial" panose="020B0604020202020204" pitchFamily="34" charset="0"/>
              <a:buChar char="•"/>
            </a:pPr>
            <a:r>
              <a:rPr lang="en-US" baseline="0" dirty="0" smtClean="0"/>
              <a:t>We need to get to IMPACTS of the work as that is the key aspect of the relevancy and importance of the work</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1977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342900" indent="-342900">
              <a:buFont typeface="Arial" panose="020B0604020202020204" pitchFamily="34" charset="0"/>
              <a:buChar char="•"/>
              <a:defRPr/>
            </a:pPr>
            <a:r>
              <a:rPr lang="en-US" sz="2400" baseline="0" dirty="0" smtClean="0"/>
              <a:t>Impact statements are brief summaries of the </a:t>
            </a:r>
            <a:r>
              <a:rPr lang="en-US" sz="2400" baseline="0" dirty="0" smtClean="0"/>
              <a:t>differences </a:t>
            </a:r>
            <a:r>
              <a:rPr lang="en-US" sz="2400" baseline="0" dirty="0" smtClean="0"/>
              <a:t>made</a:t>
            </a:r>
          </a:p>
          <a:p>
            <a:pPr marL="342900" lvl="0" indent="-342900">
              <a:buFont typeface="Arial" panose="020B0604020202020204" pitchFamily="34" charset="0"/>
              <a:buChar char="•"/>
              <a:defRPr/>
            </a:pPr>
            <a:r>
              <a:rPr lang="en-US" sz="2400" baseline="0" dirty="0" smtClean="0"/>
              <a:t>An impact statement tells a story that connects the issue your work is addressing, the actions you took, your results/outputs, and your impacts</a:t>
            </a:r>
          </a:p>
          <a:p>
            <a:pPr marL="800100" lvl="1" indent="-342900">
              <a:buFont typeface="Arial" panose="020B0604020202020204" pitchFamily="34" charset="0"/>
              <a:buChar char="•"/>
              <a:defRPr/>
            </a:pPr>
            <a:r>
              <a:rPr lang="en-US" sz="2400" baseline="0" dirty="0" smtClean="0"/>
              <a:t>Impact statements should be easy to understand, so avoid jargon when discussing issue, action, and results</a:t>
            </a:r>
          </a:p>
          <a:p>
            <a:pPr marL="800100" lvl="1" indent="-342900">
              <a:buFont typeface="Arial" panose="020B0604020202020204" pitchFamily="34" charset="0"/>
              <a:buChar char="•"/>
              <a:defRPr/>
            </a:pPr>
            <a:r>
              <a:rPr lang="en-US" sz="2400" baseline="0" dirty="0" smtClean="0"/>
              <a:t>Your impacts are the changes in condition, economic value or efficiency, environmental quality or societal/individual well-being</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The</a:t>
            </a:r>
            <a:r>
              <a:rPr lang="en-US" sz="2400" baseline="0" dirty="0" smtClean="0"/>
              <a:t> impacts could be:  </a:t>
            </a:r>
            <a:r>
              <a:rPr lang="en-US" sz="2400" dirty="0" smtClean="0"/>
              <a:t>Adoption of technology, Creation of jobs, Reduced cost to the consumer, Increased profitability, Less pesticide use, Access to more nutritious food, Cleaner environment,</a:t>
            </a:r>
            <a:r>
              <a:rPr lang="en-US" sz="2400" baseline="0" dirty="0" smtClean="0"/>
              <a:t> He</a:t>
            </a:r>
            <a:r>
              <a:rPr lang="en-US" sz="2400" dirty="0" smtClean="0"/>
              <a:t>althier communities and so on</a:t>
            </a:r>
          </a:p>
          <a:p>
            <a:pPr marL="1257300" lvl="2" indent="-342900">
              <a:buFont typeface="Arial" panose="020B0604020202020204" pitchFamily="34" charset="0"/>
              <a:buChar char="•"/>
              <a:defRPr/>
            </a:pPr>
            <a:r>
              <a:rPr lang="en-US" sz="2400" dirty="0" smtClean="0"/>
              <a:t>While</a:t>
            </a:r>
            <a:r>
              <a:rPr lang="en-US" sz="2400" baseline="0" dirty="0" smtClean="0"/>
              <a:t> ACTUAL impacts are the pinnacle of Impact Reporting, the work may be at point in time where only educated estimates of potential impact or partial impact are able to be reported—</a:t>
            </a:r>
            <a:r>
              <a:rPr lang="en-US" sz="2400" b="1" baseline="0" dirty="0" smtClean="0"/>
              <a:t>this is fine</a:t>
            </a:r>
            <a:r>
              <a:rPr lang="en-US" sz="2400" baseline="0" dirty="0" smtClean="0"/>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Ultimately, impact statements answers the questions Why?  Who Cares?  So What?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The Who Cares? could be specific stakeholders, or the general public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Once you have written a good impact statement about your work, you can use it in many ways and easily repurpose it or tweak it for specific communications needs</a:t>
            </a:r>
            <a:endParaRPr lang="en-US" sz="3200" dirty="0" smtClean="0"/>
          </a:p>
          <a:p>
            <a:pPr marL="342900" indent="-342900">
              <a:buFont typeface="Arial" panose="020B0604020202020204" pitchFamily="34" charset="0"/>
              <a:buChar char="•"/>
              <a:defRPr/>
            </a:pPr>
            <a:endParaRPr lang="en-US" sz="2400" baseline="0" dirty="0" smtClean="0"/>
          </a:p>
          <a:p>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324676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4807" indent="-286464">
              <a:defRPr>
                <a:solidFill>
                  <a:schemeClr val="tx1"/>
                </a:solidFill>
                <a:latin typeface="Tahoma" panose="020B0604030504040204" pitchFamily="34" charset="0"/>
              </a:defRPr>
            </a:lvl2pPr>
            <a:lvl3pPr marL="1145858" indent="-229172">
              <a:defRPr>
                <a:solidFill>
                  <a:schemeClr val="tx1"/>
                </a:solidFill>
                <a:latin typeface="Tahoma" panose="020B0604030504040204" pitchFamily="34" charset="0"/>
              </a:defRPr>
            </a:lvl3pPr>
            <a:lvl4pPr marL="1604201" indent="-229172">
              <a:defRPr>
                <a:solidFill>
                  <a:schemeClr val="tx1"/>
                </a:solidFill>
                <a:latin typeface="Tahoma" panose="020B0604030504040204" pitchFamily="34" charset="0"/>
              </a:defRPr>
            </a:lvl4pPr>
            <a:lvl5pPr marL="2062544" indent="-229172">
              <a:defRPr>
                <a:solidFill>
                  <a:schemeClr val="tx1"/>
                </a:solidFill>
                <a:latin typeface="Tahoma" panose="020B0604030504040204" pitchFamily="34" charset="0"/>
              </a:defRPr>
            </a:lvl5pPr>
            <a:lvl6pPr marL="2520887" indent="-229172" eaLnBrk="0" fontAlgn="base" hangingPunct="0">
              <a:spcBef>
                <a:spcPct val="0"/>
              </a:spcBef>
              <a:spcAft>
                <a:spcPct val="0"/>
              </a:spcAft>
              <a:defRPr>
                <a:solidFill>
                  <a:schemeClr val="tx1"/>
                </a:solidFill>
                <a:latin typeface="Tahoma" panose="020B0604030504040204" pitchFamily="34" charset="0"/>
              </a:defRPr>
            </a:lvl6pPr>
            <a:lvl7pPr marL="2979230" indent="-229172" eaLnBrk="0" fontAlgn="base" hangingPunct="0">
              <a:spcBef>
                <a:spcPct val="0"/>
              </a:spcBef>
              <a:spcAft>
                <a:spcPct val="0"/>
              </a:spcAft>
              <a:defRPr>
                <a:solidFill>
                  <a:schemeClr val="tx1"/>
                </a:solidFill>
                <a:latin typeface="Tahoma" panose="020B0604030504040204" pitchFamily="34" charset="0"/>
              </a:defRPr>
            </a:lvl7pPr>
            <a:lvl8pPr marL="3437573" indent="-229172" eaLnBrk="0" fontAlgn="base" hangingPunct="0">
              <a:spcBef>
                <a:spcPct val="0"/>
              </a:spcBef>
              <a:spcAft>
                <a:spcPct val="0"/>
              </a:spcAft>
              <a:defRPr>
                <a:solidFill>
                  <a:schemeClr val="tx1"/>
                </a:solidFill>
                <a:latin typeface="Tahoma" panose="020B0604030504040204" pitchFamily="34" charset="0"/>
              </a:defRPr>
            </a:lvl8pPr>
            <a:lvl9pPr marL="3895916" indent="-229172" eaLnBrk="0" fontAlgn="base" hangingPunct="0">
              <a:spcBef>
                <a:spcPct val="0"/>
              </a:spcBef>
              <a:spcAft>
                <a:spcPct val="0"/>
              </a:spcAft>
              <a:defRPr>
                <a:solidFill>
                  <a:schemeClr val="tx1"/>
                </a:solidFill>
                <a:latin typeface="Tahoma" panose="020B0604030504040204" pitchFamily="34" charset="0"/>
              </a:defRPr>
            </a:lvl9pPr>
          </a:lstStyle>
          <a:p>
            <a:r>
              <a:rPr lang="en-US" altLang="en-US" smtClean="0">
                <a:latin typeface="Arial" panose="020B0604020202020204" pitchFamily="34" charset="0"/>
              </a:rPr>
              <a:t>Impact Reporting</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4807" indent="-286464">
              <a:defRPr>
                <a:solidFill>
                  <a:schemeClr val="tx1"/>
                </a:solidFill>
                <a:latin typeface="Tahoma" panose="020B0604030504040204" pitchFamily="34" charset="0"/>
              </a:defRPr>
            </a:lvl2pPr>
            <a:lvl3pPr marL="1145858" indent="-229172">
              <a:defRPr>
                <a:solidFill>
                  <a:schemeClr val="tx1"/>
                </a:solidFill>
                <a:latin typeface="Tahoma" panose="020B0604030504040204" pitchFamily="34" charset="0"/>
              </a:defRPr>
            </a:lvl3pPr>
            <a:lvl4pPr marL="1604201" indent="-229172">
              <a:defRPr>
                <a:solidFill>
                  <a:schemeClr val="tx1"/>
                </a:solidFill>
                <a:latin typeface="Tahoma" panose="020B0604030504040204" pitchFamily="34" charset="0"/>
              </a:defRPr>
            </a:lvl4pPr>
            <a:lvl5pPr marL="2062544" indent="-229172">
              <a:defRPr>
                <a:solidFill>
                  <a:schemeClr val="tx1"/>
                </a:solidFill>
                <a:latin typeface="Tahoma" panose="020B0604030504040204" pitchFamily="34" charset="0"/>
              </a:defRPr>
            </a:lvl5pPr>
            <a:lvl6pPr marL="2520887" indent="-229172" eaLnBrk="0" fontAlgn="base" hangingPunct="0">
              <a:spcBef>
                <a:spcPct val="0"/>
              </a:spcBef>
              <a:spcAft>
                <a:spcPct val="0"/>
              </a:spcAft>
              <a:defRPr>
                <a:solidFill>
                  <a:schemeClr val="tx1"/>
                </a:solidFill>
                <a:latin typeface="Tahoma" panose="020B0604030504040204" pitchFamily="34" charset="0"/>
              </a:defRPr>
            </a:lvl6pPr>
            <a:lvl7pPr marL="2979230" indent="-229172" eaLnBrk="0" fontAlgn="base" hangingPunct="0">
              <a:spcBef>
                <a:spcPct val="0"/>
              </a:spcBef>
              <a:spcAft>
                <a:spcPct val="0"/>
              </a:spcAft>
              <a:defRPr>
                <a:solidFill>
                  <a:schemeClr val="tx1"/>
                </a:solidFill>
                <a:latin typeface="Tahoma" panose="020B0604030504040204" pitchFamily="34" charset="0"/>
              </a:defRPr>
            </a:lvl7pPr>
            <a:lvl8pPr marL="3437573" indent="-229172" eaLnBrk="0" fontAlgn="base" hangingPunct="0">
              <a:spcBef>
                <a:spcPct val="0"/>
              </a:spcBef>
              <a:spcAft>
                <a:spcPct val="0"/>
              </a:spcAft>
              <a:defRPr>
                <a:solidFill>
                  <a:schemeClr val="tx1"/>
                </a:solidFill>
                <a:latin typeface="Tahoma" panose="020B0604030504040204" pitchFamily="34" charset="0"/>
              </a:defRPr>
            </a:lvl8pPr>
            <a:lvl9pPr marL="3895916" indent="-229172" eaLnBrk="0" fontAlgn="base" hangingPunct="0">
              <a:spcBef>
                <a:spcPct val="0"/>
              </a:spcBef>
              <a:spcAft>
                <a:spcPct val="0"/>
              </a:spcAft>
              <a:defRPr>
                <a:solidFill>
                  <a:schemeClr val="tx1"/>
                </a:solidFill>
                <a:latin typeface="Tahoma" panose="020B0604030504040204" pitchFamily="34" charset="0"/>
              </a:defRPr>
            </a:lvl9pPr>
          </a:lstStyle>
          <a:p>
            <a:fld id="{5D1E1B93-1BBF-41F0-909F-E0ED6245DDA6}"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
        <p:nvSpPr>
          <p:cNvPr id="34820" name="Rectangle 2"/>
          <p:cNvSpPr>
            <a:spLocks noGrp="1" noRot="1" noChangeAspect="1" noChangeArrowheads="1" noTextEdit="1"/>
          </p:cNvSpPr>
          <p:nvPr>
            <p:ph type="sldImg"/>
          </p:nvPr>
        </p:nvSpPr>
        <p:spPr>
          <a:xfrm>
            <a:off x="1162050" y="687388"/>
            <a:ext cx="4630738" cy="3471862"/>
          </a:xfrm>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Resources</a:t>
            </a:r>
            <a:r>
              <a:rPr lang="en-US" altLang="en-US" baseline="0" dirty="0" smtClean="0">
                <a:latin typeface="Arial" panose="020B0604020202020204" pitchFamily="34" charset="0"/>
              </a:rPr>
              <a:t> are available for self-guided training and learning AND application to your activities</a:t>
            </a:r>
          </a:p>
          <a:p>
            <a:pPr marL="171450" indent="-171450" eaLnBrk="1" hangingPunct="1">
              <a:buFont typeface="Arial" panose="020B0604020202020204" pitchFamily="34" charset="0"/>
              <a:buChar char="•"/>
            </a:pPr>
            <a:r>
              <a:rPr lang="en-US" altLang="en-US" baseline="0" dirty="0" smtClean="0">
                <a:latin typeface="Arial" panose="020B0604020202020204" pitchFamily="34" charset="0"/>
              </a:rPr>
              <a:t>Several LGUs have created training and background </a:t>
            </a:r>
            <a:r>
              <a:rPr lang="en-US" altLang="en-US" baseline="0" dirty="0" smtClean="0">
                <a:latin typeface="Arial" panose="020B0604020202020204" pitchFamily="34" charset="0"/>
              </a:rPr>
              <a:t>materials </a:t>
            </a:r>
            <a:r>
              <a:rPr lang="en-US" altLang="en-US" baseline="0" dirty="0" smtClean="0">
                <a:latin typeface="Arial" panose="020B0604020202020204" pitchFamily="34" charset="0"/>
              </a:rPr>
              <a:t>that are available</a:t>
            </a:r>
          </a:p>
          <a:p>
            <a:pPr marL="171450" indent="-171450" eaLnBrk="1" hangingPunct="1">
              <a:buFont typeface="Arial" panose="020B0604020202020204" pitchFamily="34" charset="0"/>
              <a:buChar char="•"/>
            </a:pPr>
            <a:r>
              <a:rPr lang="en-US" altLang="en-US" baseline="0" dirty="0" smtClean="0">
                <a:latin typeface="Arial" panose="020B0604020202020204" pitchFamily="34" charset="0"/>
              </a:rPr>
              <a:t>What does your institution have to offer?</a:t>
            </a:r>
          </a:p>
          <a:p>
            <a:pPr marL="171450" indent="-171450" eaLnBrk="1" hangingPunct="1">
              <a:buFont typeface="Arial" panose="020B0604020202020204" pitchFamily="34" charset="0"/>
              <a:buChar char="•"/>
            </a:pPr>
            <a:r>
              <a:rPr lang="en-US" sz="1200" baseline="0" dirty="0" smtClean="0"/>
              <a:t>The ability to create and craft an Impact Statement is a learned skill, that can be continually refined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We’re not asking you to be perfect at it. Because reporting is a required part of your research/Extension work—and reporting matters—we’re asking you to take some time to do it as well as you can. You did the work, you know it best, so you should take the first stab at condensing it into a report. Other kinds of communicators can take over from there.</a:t>
            </a:r>
          </a:p>
          <a:p>
            <a:pPr marL="171450" indent="-171450" eaLnBrk="1" hangingPunct="1">
              <a:buFont typeface="Arial" panose="020B0604020202020204" pitchFamily="34" charset="0"/>
              <a:buChar char="•"/>
            </a:pPr>
            <a:r>
              <a:rPr lang="en-US" sz="1200" baseline="0" dirty="0" smtClean="0"/>
              <a:t>The ‘impact’ of learning and doing </a:t>
            </a:r>
            <a:r>
              <a:rPr lang="en-US" sz="1200" b="1" baseline="0" dirty="0" smtClean="0"/>
              <a:t>impact reporting </a:t>
            </a:r>
            <a:r>
              <a:rPr lang="en-US" sz="1200" baseline="0" dirty="0" smtClean="0"/>
              <a:t>will permeate all aspects of communicating your current and future work directly connected to future activities and </a:t>
            </a:r>
            <a:r>
              <a:rPr lang="en-US" sz="1200" baseline="0" dirty="0" smtClean="0"/>
              <a:t>program aspirations</a:t>
            </a:r>
            <a:endParaRPr lang="en-US" baseline="0" dirty="0" smtClean="0"/>
          </a:p>
          <a:p>
            <a:pPr marL="0" indent="0" eaLnBrk="1" hangingPunct="1">
              <a:buFont typeface="Arial" panose="020B0604020202020204" pitchFamily="34" charset="0"/>
              <a:buNone/>
            </a:pPr>
            <a:endParaRPr lang="en-US" altLang="en-US" baseline="0"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3533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Check </a:t>
            </a:r>
            <a:r>
              <a:rPr lang="en-US" dirty="0" smtClean="0"/>
              <a:t>out:  </a:t>
            </a:r>
            <a:r>
              <a:rPr lang="en-US" dirty="0" smtClean="0"/>
              <a:t>MRFimpacts.org</a:t>
            </a:r>
          </a:p>
          <a:p>
            <a:pPr marL="171450" indent="-171450">
              <a:buFont typeface="Arial" panose="020B0604020202020204" pitchFamily="34" charset="0"/>
              <a:buChar char="•"/>
            </a:pPr>
            <a:r>
              <a:rPr lang="en-US" dirty="0" smtClean="0"/>
              <a:t>GET THIS HANDOUT FOR YOUR MULTISTATE</a:t>
            </a:r>
            <a:r>
              <a:rPr lang="en-US" baseline="0" dirty="0" smtClean="0"/>
              <a:t> COMMITTEE PARTICIPANTS!!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Aspire</a:t>
            </a:r>
            <a:r>
              <a:rPr lang="en-US" baseline="0" dirty="0" smtClean="0"/>
              <a:t> to improve your communications based upon the high quality outcomes of your research and/or Extension efforts</a:t>
            </a:r>
            <a:endParaRPr lang="en-US" dirty="0" smtClean="0"/>
          </a:p>
          <a:p>
            <a:pPr marL="171450" indent="-171450">
              <a:buFont typeface="Arial" panose="020B0604020202020204" pitchFamily="34" charset="0"/>
              <a:buChar char="•"/>
            </a:pPr>
            <a:r>
              <a:rPr lang="en-US" baseline="0" dirty="0" smtClean="0"/>
              <a:t>This handout could/should reinforce the points in this presentation</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183286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Check out MRFimpacts.org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Aspire</a:t>
            </a:r>
            <a:r>
              <a:rPr lang="en-US" baseline="0" dirty="0" smtClean="0"/>
              <a:t> to improve your communications based upon the high quality outcomes of your research and/or Extension efforts</a:t>
            </a:r>
            <a:endParaRPr lang="en-US" dirty="0" smtClean="0"/>
          </a:p>
          <a:p>
            <a:pPr marL="171450" indent="-171450">
              <a:buFont typeface="Arial" panose="020B0604020202020204" pitchFamily="34" charset="0"/>
              <a:buChar char="•"/>
            </a:pPr>
            <a:r>
              <a:rPr lang="en-US" baseline="0" dirty="0" smtClean="0"/>
              <a:t>These cards are available from your regional association and could/should reinforce messages in this presentation</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3886948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8E192097-98F1-4756-8750-47541BAAFC61}" type="datetimeFigureOut">
              <a:rPr lang="en-US" smtClean="0"/>
              <a:pPr/>
              <a:t>11/4/2019</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63684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316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85152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FDF0CEE-81B4-4D71-B5D9-1E1B83F125CA}"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37962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26959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192097-98F1-4756-8750-47541BAAFC61}"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46807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192097-98F1-4756-8750-47541BAAFC61}"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78125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223318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8E192097-98F1-4756-8750-47541BAAFC61}" type="datetimeFigureOut">
              <a:rPr lang="en-US" smtClean="0"/>
              <a:pPr/>
              <a:t>11/4/2019</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290689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6264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65810" y="5936188"/>
            <a:ext cx="2057400" cy="365125"/>
          </a:xfrm>
        </p:spPr>
        <p:txBody>
          <a:bodyPr/>
          <a:lstStyle/>
          <a:p>
            <a:fld id="{8E192097-98F1-4756-8750-47541BAAFC61}" type="datetimeFigureOut">
              <a:rPr lang="en-US" smtClean="0"/>
              <a:pPr/>
              <a:t>11/4/2019</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73921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54343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3249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20024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192097-98F1-4756-8750-47541BAAFC61}"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91354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6328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82196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192097-98F1-4756-8750-47541BAAFC61}" type="datetimeFigureOut">
              <a:rPr lang="en-US" smtClean="0"/>
              <a:pPr/>
              <a:t>11/4/2019</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17758681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rfimpact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landgrantimpact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mrfimpacts.org/impact-writing-training" TargetMode="External"/><Relationship Id="rId7" Type="http://schemas.openxmlformats.org/officeDocument/2006/relationships/hyperlink" Target="http://www.cals.vt.edu/communications/writingimpactstatement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maes.msu.edu/intranet/Report_impact.html" TargetMode="External"/><Relationship Id="rId5" Type="http://schemas.openxmlformats.org/officeDocument/2006/relationships/hyperlink" Target="http://www.ca.uky.edu/agpsd/impact.html" TargetMode="External"/><Relationship Id="rId4" Type="http://schemas.openxmlformats.org/officeDocument/2006/relationships/hyperlink" Target="http://web.utk.edu/~aee/impactstatement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489"/>
            <a:ext cx="8229600" cy="1256727"/>
          </a:xfrm>
        </p:spPr>
        <p:txBody>
          <a:bodyPr>
            <a:normAutofit/>
          </a:bodyPr>
          <a:lstStyle/>
          <a:p>
            <a:r>
              <a:rPr lang="en-US" sz="4400" b="1" dirty="0" smtClean="0">
                <a:solidFill>
                  <a:srgbClr val="FFFF00"/>
                </a:solidFill>
              </a:rPr>
              <a:t>Impact Reporting</a:t>
            </a:r>
            <a:endParaRPr lang="en-US" sz="4400" b="1" dirty="0">
              <a:solidFill>
                <a:srgbClr val="FFFF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1" y="838200"/>
            <a:ext cx="930362" cy="930362"/>
          </a:xfrm>
          <a:prstGeom prst="rect">
            <a:avLst/>
          </a:prstGeom>
        </p:spPr>
      </p:pic>
      <p:sp>
        <p:nvSpPr>
          <p:cNvPr id="3" name="TextBox 2"/>
          <p:cNvSpPr txBox="1"/>
          <p:nvPr/>
        </p:nvSpPr>
        <p:spPr>
          <a:xfrm>
            <a:off x="2667000" y="3048000"/>
            <a:ext cx="3886200" cy="2308324"/>
          </a:xfrm>
          <a:prstGeom prst="rect">
            <a:avLst/>
          </a:prstGeom>
          <a:noFill/>
        </p:spPr>
        <p:txBody>
          <a:bodyPr wrap="square" rtlCol="0">
            <a:spAutoFit/>
          </a:bodyPr>
          <a:lstStyle/>
          <a:p>
            <a:r>
              <a:rPr lang="en-US" sz="3600" b="1" dirty="0" smtClean="0"/>
              <a:t>Name</a:t>
            </a:r>
          </a:p>
          <a:p>
            <a:r>
              <a:rPr lang="en-US" sz="3600" b="1" dirty="0" smtClean="0"/>
              <a:t>Meeting Purpose</a:t>
            </a:r>
          </a:p>
          <a:p>
            <a:r>
              <a:rPr lang="en-US" sz="3600" b="1" dirty="0" smtClean="0"/>
              <a:t>Location</a:t>
            </a:r>
          </a:p>
          <a:p>
            <a:r>
              <a:rPr lang="en-US" sz="3600" b="1" dirty="0" smtClean="0"/>
              <a:t>Date</a:t>
            </a:r>
            <a:endParaRPr lang="en-US" sz="3600" b="1" dirty="0"/>
          </a:p>
        </p:txBody>
      </p:sp>
    </p:spTree>
    <p:extLst>
      <p:ext uri="{BB962C8B-B14F-4D97-AF65-F5344CB8AC3E}">
        <p14:creationId xmlns:p14="http://schemas.microsoft.com/office/powerpoint/2010/main" val="3380378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3073"/>
            <a:ext cx="8229600" cy="1256727"/>
          </a:xfrm>
        </p:spPr>
        <p:txBody>
          <a:bodyPr>
            <a:normAutofit fontScale="90000"/>
          </a:bodyPr>
          <a:lstStyle/>
          <a:p>
            <a:r>
              <a:rPr lang="en-US" sz="4400" b="1" dirty="0" smtClean="0"/>
              <a:t/>
            </a:r>
            <a:br>
              <a:rPr lang="en-US" sz="4400" b="1" dirty="0" smtClean="0"/>
            </a:br>
            <a:endParaRPr lang="en-US" sz="4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1" y="838200"/>
            <a:ext cx="930362" cy="930362"/>
          </a:xfrm>
          <a:prstGeom prst="rect">
            <a:avLst/>
          </a:prstGeom>
        </p:spPr>
      </p:pic>
    </p:spTree>
    <p:extLst>
      <p:ext uri="{BB962C8B-B14F-4D97-AF65-F5344CB8AC3E}">
        <p14:creationId xmlns:p14="http://schemas.microsoft.com/office/powerpoint/2010/main" val="161773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400" b="1" dirty="0">
                <a:solidFill>
                  <a:srgbClr val="FFFF00"/>
                </a:solidFill>
                <a:ea typeface="ＭＳ Ｐゴシック" pitchFamily="34" charset="-128"/>
              </a:rPr>
              <a:t>Impact Reporting</a:t>
            </a:r>
            <a:endParaRPr lang="en-US" sz="3400" b="1" dirty="0">
              <a:solidFill>
                <a:srgbClr val="FFFF00"/>
              </a:solidFill>
            </a:endParaRPr>
          </a:p>
        </p:txBody>
      </p:sp>
      <p:sp>
        <p:nvSpPr>
          <p:cNvPr id="5" name="Content Placeholder 4"/>
          <p:cNvSpPr>
            <a:spLocks noGrp="1"/>
          </p:cNvSpPr>
          <p:nvPr>
            <p:ph idx="1"/>
          </p:nvPr>
        </p:nvSpPr>
        <p:spPr>
          <a:xfrm>
            <a:off x="304800" y="2285999"/>
            <a:ext cx="8229600" cy="4418111"/>
          </a:xfrm>
        </p:spPr>
        <p:txBody>
          <a:bodyPr>
            <a:normAutofit/>
          </a:bodyPr>
          <a:lstStyle/>
          <a:p>
            <a:r>
              <a:rPr lang="en-US" sz="2800" b="1" dirty="0" smtClean="0"/>
              <a:t>Your work is important!</a:t>
            </a:r>
          </a:p>
          <a:p>
            <a:r>
              <a:rPr lang="en-US" sz="2800" b="1" dirty="0" smtClean="0"/>
              <a:t>Someone cares about your work!</a:t>
            </a:r>
          </a:p>
          <a:p>
            <a:r>
              <a:rPr lang="en-US" sz="2800" b="1" dirty="0"/>
              <a:t>Part </a:t>
            </a:r>
            <a:r>
              <a:rPr lang="en-US" sz="2800" b="1" dirty="0" smtClean="0"/>
              <a:t>of your </a:t>
            </a:r>
            <a:r>
              <a:rPr lang="en-US" sz="2800" b="1" dirty="0"/>
              <a:t>research work and time </a:t>
            </a:r>
            <a:r>
              <a:rPr lang="en-US" sz="2800" b="1" dirty="0" smtClean="0"/>
              <a:t>should be devoted </a:t>
            </a:r>
            <a:r>
              <a:rPr lang="en-US" sz="2800" b="1" dirty="0"/>
              <a:t>to </a:t>
            </a:r>
            <a:r>
              <a:rPr lang="en-US" sz="2800" b="1" dirty="0" smtClean="0"/>
              <a:t>communications!</a:t>
            </a:r>
          </a:p>
          <a:p>
            <a:pPr marL="0" indent="0">
              <a:buNone/>
            </a:pPr>
            <a:r>
              <a:rPr lang="en-US" sz="2800" b="1" i="1" dirty="0">
                <a:solidFill>
                  <a:srgbClr val="FFFF00"/>
                </a:solidFill>
              </a:rPr>
              <a:t>	</a:t>
            </a:r>
          </a:p>
          <a:p>
            <a:pPr marL="0" indent="0">
              <a:buNone/>
            </a:pPr>
            <a:r>
              <a:rPr lang="en-US" sz="2800" b="1" i="1" dirty="0" smtClean="0">
                <a:solidFill>
                  <a:srgbClr val="FFFF00"/>
                </a:solidFill>
              </a:rPr>
              <a:t>	WHY</a:t>
            </a:r>
            <a:r>
              <a:rPr lang="en-US" sz="2800" b="1" dirty="0" smtClean="0"/>
              <a:t> are you doing the work?</a:t>
            </a:r>
          </a:p>
          <a:p>
            <a:pPr marL="0" indent="0">
              <a:buNone/>
            </a:pPr>
            <a:r>
              <a:rPr lang="en-US" sz="2800" b="1" i="1" dirty="0">
                <a:solidFill>
                  <a:srgbClr val="FFFF00"/>
                </a:solidFill>
              </a:rPr>
              <a:t>	</a:t>
            </a:r>
            <a:r>
              <a:rPr lang="en-US" sz="2800" b="1" i="1" dirty="0" smtClean="0">
                <a:solidFill>
                  <a:srgbClr val="FFFF00"/>
                </a:solidFill>
              </a:rPr>
              <a:t>WHO</a:t>
            </a:r>
            <a:r>
              <a:rPr lang="en-US" sz="2800" b="1" dirty="0" smtClean="0"/>
              <a:t> cares about the work?</a:t>
            </a:r>
            <a:endParaRPr lang="en-US" sz="2800" b="1" dirty="0"/>
          </a:p>
          <a:p>
            <a:pPr marL="0" indent="0">
              <a:buNone/>
            </a:pPr>
            <a:r>
              <a:rPr lang="en-US" sz="2800" b="1" i="1" dirty="0">
                <a:solidFill>
                  <a:srgbClr val="FFFF00"/>
                </a:solidFill>
              </a:rPr>
              <a:t>	</a:t>
            </a:r>
            <a:r>
              <a:rPr lang="en-US" sz="2800" b="1" i="1" dirty="0" smtClean="0">
                <a:solidFill>
                  <a:srgbClr val="FFFF00"/>
                </a:solidFill>
              </a:rPr>
              <a:t>WHAT</a:t>
            </a:r>
            <a:r>
              <a:rPr lang="en-US" sz="2800" b="1" dirty="0" smtClean="0"/>
              <a:t> is the </a:t>
            </a:r>
            <a:r>
              <a:rPr lang="en-US" sz="2800" b="1" u="sng" dirty="0" smtClean="0"/>
              <a:t>IMPACT</a:t>
            </a:r>
            <a:r>
              <a:rPr lang="en-US" sz="2800" b="1" dirty="0" smtClean="0"/>
              <a:t> of your work?</a:t>
            </a:r>
          </a:p>
          <a:p>
            <a:endParaRPr lang="en-US" sz="2800" b="1"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795075"/>
            <a:ext cx="1021080" cy="1021080"/>
          </a:xfrm>
          <a:prstGeom prst="rect">
            <a:avLst/>
          </a:prstGeom>
        </p:spPr>
      </p:pic>
      <p:sp>
        <p:nvSpPr>
          <p:cNvPr id="3" name="TextBox 2"/>
          <p:cNvSpPr txBox="1"/>
          <p:nvPr/>
        </p:nvSpPr>
        <p:spPr>
          <a:xfrm>
            <a:off x="6407976" y="6550223"/>
            <a:ext cx="2749471" cy="307777"/>
          </a:xfrm>
          <a:prstGeom prst="rect">
            <a:avLst/>
          </a:prstGeom>
          <a:noFill/>
        </p:spPr>
        <p:txBody>
          <a:bodyPr wrap="none" rtlCol="0">
            <a:spAutoFit/>
          </a:bodyPr>
          <a:lstStyle/>
          <a:p>
            <a:r>
              <a:rPr lang="en-US" sz="1400" dirty="0" smtClean="0">
                <a:solidFill>
                  <a:schemeClr val="accent2">
                    <a:lumMod val="75000"/>
                  </a:schemeClr>
                </a:solidFill>
              </a:rPr>
              <a:t>(Adapted </a:t>
            </a:r>
            <a:r>
              <a:rPr lang="en-US" sz="1400" dirty="0" smtClean="0">
                <a:solidFill>
                  <a:schemeClr val="accent2">
                    <a:lumMod val="75000"/>
                  </a:schemeClr>
                </a:solidFill>
              </a:rPr>
              <a:t>from Mike </a:t>
            </a:r>
            <a:r>
              <a:rPr lang="en-US" sz="1400" dirty="0" smtClean="0">
                <a:solidFill>
                  <a:schemeClr val="accent2">
                    <a:lumMod val="75000"/>
                  </a:schemeClr>
                </a:solidFill>
              </a:rPr>
              <a:t>Harrington)</a:t>
            </a:r>
            <a:endParaRPr lang="en-US" sz="1400" dirty="0">
              <a:solidFill>
                <a:schemeClr val="accent2">
                  <a:lumMod val="75000"/>
                </a:schemeClr>
              </a:solidFill>
            </a:endParaRPr>
          </a:p>
        </p:txBody>
      </p:sp>
    </p:spTree>
    <p:extLst>
      <p:ext uri="{BB962C8B-B14F-4D97-AF65-F5344CB8AC3E}">
        <p14:creationId xmlns:p14="http://schemas.microsoft.com/office/powerpoint/2010/main" val="2064431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400" b="1" dirty="0">
                <a:solidFill>
                  <a:srgbClr val="FFFF00"/>
                </a:solidFill>
                <a:ea typeface="ＭＳ Ｐゴシック" pitchFamily="34" charset="-128"/>
              </a:rPr>
              <a:t>Impact Reporting</a:t>
            </a:r>
            <a:endParaRPr lang="en-US" sz="3400" b="1" dirty="0">
              <a:solidFill>
                <a:srgbClr val="FFFF00"/>
              </a:solidFill>
            </a:endParaRPr>
          </a:p>
        </p:txBody>
      </p:sp>
      <p:sp>
        <p:nvSpPr>
          <p:cNvPr id="5" name="Content Placeholder 4"/>
          <p:cNvSpPr>
            <a:spLocks noGrp="1"/>
          </p:cNvSpPr>
          <p:nvPr>
            <p:ph idx="1"/>
          </p:nvPr>
        </p:nvSpPr>
        <p:spPr>
          <a:xfrm>
            <a:off x="152400" y="2133600"/>
            <a:ext cx="8793480" cy="4597328"/>
          </a:xfrm>
        </p:spPr>
        <p:txBody>
          <a:bodyPr>
            <a:normAutofit fontScale="92500" lnSpcReduction="10000"/>
          </a:bodyPr>
          <a:lstStyle/>
          <a:p>
            <a:r>
              <a:rPr lang="en-US" altLang="en-US" b="1" dirty="0">
                <a:ea typeface="ＭＳ Ｐゴシック" pitchFamily="34" charset="-128"/>
              </a:rPr>
              <a:t>Multistate projects </a:t>
            </a:r>
            <a:r>
              <a:rPr lang="en-US" altLang="en-US" b="1" dirty="0" smtClean="0">
                <a:ea typeface="ＭＳ Ｐゴシック" pitchFamily="34" charset="-128"/>
              </a:rPr>
              <a:t>must complete the SAES-422 </a:t>
            </a:r>
            <a:r>
              <a:rPr lang="en-US" altLang="en-US" b="1" dirty="0">
                <a:ea typeface="ＭＳ Ｐゴシック" pitchFamily="34" charset="-128"/>
              </a:rPr>
              <a:t>Annual Report </a:t>
            </a:r>
            <a:r>
              <a:rPr lang="en-US" altLang="en-US" b="1" dirty="0" smtClean="0">
                <a:ea typeface="ＭＳ Ｐゴシック" pitchFamily="34" charset="-128"/>
              </a:rPr>
              <a:t>within 60 days of the annual meeting and submit to NIMSS</a:t>
            </a:r>
          </a:p>
          <a:p>
            <a:pPr lvl="1"/>
            <a:r>
              <a:rPr lang="en-US" altLang="en-US" sz="2400" b="1" dirty="0" smtClean="0">
                <a:ea typeface="ＭＳ Ｐゴシック" pitchFamily="34" charset="-128"/>
              </a:rPr>
              <a:t>These reports include </a:t>
            </a:r>
            <a:r>
              <a:rPr lang="en-US" altLang="en-US" sz="2400" b="1" u="sng" dirty="0" smtClean="0">
                <a:solidFill>
                  <a:srgbClr val="FFFF00"/>
                </a:solidFill>
                <a:ea typeface="ＭＳ Ｐゴシック" pitchFamily="34" charset="-128"/>
              </a:rPr>
              <a:t>IMPACTS</a:t>
            </a:r>
            <a:endParaRPr lang="en-US" altLang="en-US" sz="2400" b="1" u="sng" dirty="0">
              <a:solidFill>
                <a:srgbClr val="FFFF00"/>
              </a:solidFill>
              <a:ea typeface="ＭＳ Ｐゴシック" pitchFamily="34" charset="-128"/>
            </a:endParaRPr>
          </a:p>
          <a:p>
            <a:r>
              <a:rPr lang="en-US" altLang="en-US" b="1" dirty="0">
                <a:ea typeface="ＭＳ Ｐゴシック" pitchFamily="34" charset="-128"/>
              </a:rPr>
              <a:t>R</a:t>
            </a:r>
            <a:r>
              <a:rPr lang="en-US" altLang="en-US" b="1" dirty="0" smtClean="0">
                <a:ea typeface="ＭＳ Ｐゴシック" pitchFamily="34" charset="-128"/>
              </a:rPr>
              <a:t>eports </a:t>
            </a:r>
            <a:r>
              <a:rPr lang="en-US" altLang="en-US" b="1" dirty="0">
                <a:ea typeface="ＭＳ Ｐゴシック" pitchFamily="34" charset="-128"/>
              </a:rPr>
              <a:t>feed into the </a:t>
            </a:r>
            <a:r>
              <a:rPr lang="en-US" b="1" i="1" dirty="0"/>
              <a:t>Multistate Research </a:t>
            </a:r>
            <a:r>
              <a:rPr lang="en-US" b="1" i="1" dirty="0" smtClean="0"/>
              <a:t>Fund (MRF) Impacts Program</a:t>
            </a:r>
            <a:r>
              <a:rPr lang="en-US" altLang="en-US" b="1" i="1" dirty="0" smtClean="0">
                <a:ea typeface="ＭＳ Ｐゴシック" pitchFamily="34" charset="-128"/>
              </a:rPr>
              <a:t> </a:t>
            </a:r>
          </a:p>
          <a:p>
            <a:pPr lvl="1"/>
            <a:r>
              <a:rPr lang="en-US" altLang="en-US" sz="2400" b="1" dirty="0" smtClean="0">
                <a:ea typeface="ＭＳ Ｐゴシック" pitchFamily="34" charset="-128"/>
              </a:rPr>
              <a:t>Creates high-quality </a:t>
            </a:r>
            <a:r>
              <a:rPr lang="en-US" altLang="en-US" sz="2400" b="1" dirty="0">
                <a:ea typeface="ＭＳ Ｐゴシック" pitchFamily="34" charset="-128"/>
              </a:rPr>
              <a:t>impact </a:t>
            </a:r>
            <a:r>
              <a:rPr lang="en-US" altLang="en-US" sz="2400" b="1" dirty="0" smtClean="0">
                <a:ea typeface="ＭＳ Ｐゴシック" pitchFamily="34" charset="-128"/>
              </a:rPr>
              <a:t>summaries and stories</a:t>
            </a:r>
            <a:endParaRPr lang="en-US" altLang="en-US" sz="2400" b="1" dirty="0">
              <a:ea typeface="ＭＳ Ｐゴシック" pitchFamily="34" charset="-128"/>
            </a:endParaRPr>
          </a:p>
          <a:p>
            <a:r>
              <a:rPr lang="en-US" altLang="en-US" b="1" dirty="0">
                <a:ea typeface="ＭＳ Ｐゴシック" pitchFamily="34" charset="-128"/>
              </a:rPr>
              <a:t>Impact Statements used </a:t>
            </a:r>
            <a:r>
              <a:rPr lang="en-US" altLang="en-US" b="1" dirty="0" smtClean="0">
                <a:ea typeface="ＭＳ Ｐゴシック" pitchFamily="34" charset="-128"/>
              </a:rPr>
              <a:t>by:</a:t>
            </a:r>
          </a:p>
          <a:p>
            <a:pPr lvl="1"/>
            <a:r>
              <a:rPr lang="en-US" altLang="en-US" sz="2400" b="1" dirty="0" smtClean="0">
                <a:ea typeface="ＭＳ Ｐゴシック" pitchFamily="34" charset="-128"/>
              </a:rPr>
              <a:t>Local AES, </a:t>
            </a:r>
            <a:r>
              <a:rPr lang="en-US" altLang="en-US" sz="2400" b="1" dirty="0">
                <a:ea typeface="ＭＳ Ｐゴシック" pitchFamily="34" charset="-128"/>
              </a:rPr>
              <a:t>Regional Offices, </a:t>
            </a:r>
            <a:r>
              <a:rPr lang="en-US" altLang="en-US" sz="2400" b="1" dirty="0" smtClean="0">
                <a:ea typeface="ＭＳ Ｐゴシック" pitchFamily="34" charset="-128"/>
              </a:rPr>
              <a:t>ESCOP, APLU</a:t>
            </a:r>
          </a:p>
          <a:p>
            <a:pPr lvl="1"/>
            <a:r>
              <a:rPr lang="en-US" altLang="en-US" sz="2400" b="1" dirty="0" smtClean="0">
                <a:ea typeface="ＭＳ Ｐゴシック" pitchFamily="34" charset="-128"/>
              </a:rPr>
              <a:t>National Research Support Projects (NRSPs)</a:t>
            </a:r>
          </a:p>
          <a:p>
            <a:pPr lvl="1"/>
            <a:r>
              <a:rPr lang="en-US" altLang="en-US" sz="2400" b="1" dirty="0" smtClean="0">
                <a:ea typeface="ＭＳ Ｐゴシック" pitchFamily="34" charset="-128"/>
              </a:rPr>
              <a:t>Participating scientists</a:t>
            </a:r>
          </a:p>
          <a:p>
            <a:pPr lvl="1"/>
            <a:r>
              <a:rPr lang="en-US" altLang="en-US" sz="2400" b="1" dirty="0" smtClean="0">
                <a:ea typeface="ＭＳ Ｐゴシック" pitchFamily="34" charset="-128"/>
              </a:rPr>
              <a:t>Communicators at participating institutions</a:t>
            </a:r>
          </a:p>
          <a:p>
            <a:pPr lvl="1"/>
            <a:r>
              <a:rPr lang="en-US" altLang="en-US" sz="2400" b="1" dirty="0" smtClean="0">
                <a:ea typeface="ＭＳ Ｐゴシック" pitchFamily="34" charset="-128"/>
              </a:rPr>
              <a:t>USDA-NIFA for education at all levels and meetings with decision-makers </a:t>
            </a:r>
            <a:r>
              <a:rPr lang="en-US" altLang="en-US" sz="2400" b="1" dirty="0">
                <a:ea typeface="ＭＳ Ｐゴシック" pitchFamily="34" charset="-128"/>
              </a:rPr>
              <a:t>in </a:t>
            </a:r>
            <a:r>
              <a:rPr lang="en-US" altLang="en-US" sz="2400" b="1" dirty="0" smtClean="0">
                <a:ea typeface="ＭＳ Ｐゴシック" pitchFamily="34" charset="-128"/>
              </a:rPr>
              <a:t>Washington, D.C.</a:t>
            </a:r>
            <a:endParaRPr lang="en-US" altLang="en-US" sz="2400" b="1" dirty="0">
              <a:ea typeface="ＭＳ Ｐゴシック" pitchFamily="34" charset="-128"/>
            </a:endParaRPr>
          </a:p>
          <a:p>
            <a:endParaRPr lang="en-US" altLang="en-US" dirty="0" smtClean="0">
              <a:solidFill>
                <a:srgbClr val="00B0F0"/>
              </a:solidFill>
              <a:ea typeface="ＭＳ Ｐゴシック" pitchFamily="34" charset="-128"/>
            </a:endParaRP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795075"/>
            <a:ext cx="1021080" cy="1021080"/>
          </a:xfrm>
          <a:prstGeom prst="rect">
            <a:avLst/>
          </a:prstGeom>
        </p:spPr>
      </p:pic>
    </p:spTree>
    <p:extLst>
      <p:ext uri="{BB962C8B-B14F-4D97-AF65-F5344CB8AC3E}">
        <p14:creationId xmlns:p14="http://schemas.microsoft.com/office/powerpoint/2010/main" val="257992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400" b="1" dirty="0">
                <a:solidFill>
                  <a:srgbClr val="FFFF00"/>
                </a:solidFill>
                <a:ea typeface="ＭＳ Ｐゴシック" pitchFamily="34" charset="-128"/>
              </a:rPr>
              <a:t>Impact Reporting</a:t>
            </a:r>
            <a:endParaRPr lang="en-US" sz="3400" b="1" dirty="0">
              <a:solidFill>
                <a:srgbClr val="FFFF00"/>
              </a:solidFill>
            </a:endParaRPr>
          </a:p>
        </p:txBody>
      </p:sp>
      <p:sp>
        <p:nvSpPr>
          <p:cNvPr id="5" name="Content Placeholder 4"/>
          <p:cNvSpPr>
            <a:spLocks noGrp="1"/>
          </p:cNvSpPr>
          <p:nvPr>
            <p:ph idx="1"/>
          </p:nvPr>
        </p:nvSpPr>
        <p:spPr>
          <a:xfrm>
            <a:off x="531639" y="2514600"/>
            <a:ext cx="8002761" cy="2895600"/>
          </a:xfrm>
        </p:spPr>
        <p:txBody>
          <a:bodyPr>
            <a:normAutofit/>
          </a:bodyPr>
          <a:lstStyle/>
          <a:p>
            <a:r>
              <a:rPr lang="en-US" altLang="en-US" sz="2800" b="1" dirty="0" smtClean="0">
                <a:ea typeface="ＭＳ Ｐゴシック" pitchFamily="34" charset="-128"/>
              </a:rPr>
              <a:t>Multistate Research Fund Impacts Program </a:t>
            </a:r>
          </a:p>
          <a:p>
            <a:pPr marL="0" indent="0">
              <a:buNone/>
            </a:pPr>
            <a:r>
              <a:rPr lang="en-US" altLang="en-US" sz="2800" b="1" dirty="0" smtClean="0">
                <a:solidFill>
                  <a:schemeClr val="accent1"/>
                </a:solidFill>
                <a:ea typeface="ＭＳ Ｐゴシック" pitchFamily="34" charset="-128"/>
                <a:hlinkClick r:id="rId3"/>
              </a:rPr>
              <a:t>https</a:t>
            </a:r>
            <a:r>
              <a:rPr lang="en-US" altLang="en-US" sz="2800" b="1" dirty="0">
                <a:solidFill>
                  <a:schemeClr val="accent1"/>
                </a:solidFill>
                <a:ea typeface="ＭＳ Ｐゴシック" pitchFamily="34" charset="-128"/>
                <a:hlinkClick r:id="rId3"/>
              </a:rPr>
              <a:t>://</a:t>
            </a:r>
            <a:r>
              <a:rPr lang="en-US" altLang="en-US" sz="2800" b="1" dirty="0" smtClean="0">
                <a:solidFill>
                  <a:schemeClr val="accent1"/>
                </a:solidFill>
                <a:ea typeface="ＭＳ Ｐゴシック" pitchFamily="34" charset="-128"/>
                <a:hlinkClick r:id="rId3"/>
              </a:rPr>
              <a:t>www.mrfimpacts.org/</a:t>
            </a:r>
            <a:r>
              <a:rPr lang="en-US" altLang="en-US" sz="2800" b="1" dirty="0" smtClean="0">
                <a:solidFill>
                  <a:schemeClr val="accent1"/>
                </a:solidFill>
                <a:ea typeface="ＭＳ Ｐゴシック" pitchFamily="34" charset="-128"/>
              </a:rPr>
              <a:t/>
            </a:r>
            <a:br>
              <a:rPr lang="en-US" altLang="en-US" sz="2800" b="1" dirty="0" smtClean="0">
                <a:solidFill>
                  <a:schemeClr val="accent1"/>
                </a:solidFill>
                <a:ea typeface="ＭＳ Ｐゴシック" pitchFamily="34" charset="-128"/>
              </a:rPr>
            </a:br>
            <a:endParaRPr lang="en-US" altLang="en-US" sz="2800" b="1" dirty="0" smtClean="0">
              <a:solidFill>
                <a:schemeClr val="accent1"/>
              </a:solidFill>
              <a:ea typeface="ＭＳ Ｐゴシック" pitchFamily="34" charset="-128"/>
            </a:endParaRPr>
          </a:p>
          <a:p>
            <a:r>
              <a:rPr lang="en-US" altLang="en-US" sz="2800" b="1" dirty="0" smtClean="0">
                <a:ea typeface="ＭＳ Ｐゴシック" pitchFamily="34" charset="-128"/>
              </a:rPr>
              <a:t>National Impacts Database</a:t>
            </a:r>
          </a:p>
          <a:p>
            <a:pPr marL="0" indent="0">
              <a:buNone/>
            </a:pPr>
            <a:r>
              <a:rPr lang="en-US" altLang="en-US" sz="2800" b="1" u="sng" dirty="0" smtClean="0">
                <a:solidFill>
                  <a:schemeClr val="accent1"/>
                </a:solidFill>
                <a:ea typeface="ＭＳ Ｐゴシック" pitchFamily="34" charset="-128"/>
                <a:hlinkClick r:id="rId4"/>
              </a:rPr>
              <a:t>https://landgrantimpacts.org/</a:t>
            </a:r>
            <a:endParaRPr lang="en-US" altLang="en-US" sz="2800" b="1" u="sng" dirty="0" smtClean="0">
              <a:solidFill>
                <a:schemeClr val="accent1"/>
              </a:solidFill>
              <a:ea typeface="ＭＳ Ｐゴシック" pitchFamily="34" charset="-12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795075"/>
            <a:ext cx="1021080" cy="1021080"/>
          </a:xfrm>
          <a:prstGeom prst="rect">
            <a:avLst/>
          </a:prstGeom>
        </p:spPr>
      </p:pic>
    </p:spTree>
    <p:extLst>
      <p:ext uri="{BB962C8B-B14F-4D97-AF65-F5344CB8AC3E}">
        <p14:creationId xmlns:p14="http://schemas.microsoft.com/office/powerpoint/2010/main" val="103291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b="1" dirty="0" smtClean="0">
                <a:solidFill>
                  <a:srgbClr val="FFFF00"/>
                </a:solidFill>
                <a:ea typeface="ＭＳ Ｐゴシック" pitchFamily="34" charset="-128"/>
              </a:rPr>
              <a:t>Outputs  </a:t>
            </a:r>
            <a:r>
              <a:rPr lang="en-US" sz="5000" b="1" dirty="0" smtClean="0">
                <a:solidFill>
                  <a:srgbClr val="FFFF00"/>
                </a:solidFill>
                <a:ea typeface="ＭＳ Ｐゴシック" pitchFamily="34" charset="-128"/>
              </a:rPr>
              <a:t>=</a:t>
            </a:r>
            <a:r>
              <a:rPr lang="en-US" sz="3400" b="1" dirty="0" smtClean="0">
                <a:solidFill>
                  <a:srgbClr val="FFFF00"/>
                </a:solidFill>
                <a:ea typeface="ＭＳ Ｐゴシック" pitchFamily="34" charset="-128"/>
              </a:rPr>
              <a:t>  Impacts</a:t>
            </a:r>
            <a:endParaRPr lang="en-US" sz="3400" b="1" dirty="0">
              <a:solidFill>
                <a:srgbClr val="FFFF00"/>
              </a:solidFill>
            </a:endParaRPr>
          </a:p>
        </p:txBody>
      </p:sp>
      <p:cxnSp>
        <p:nvCxnSpPr>
          <p:cNvPr id="6" name="Straight Connector 5"/>
          <p:cNvCxnSpPr/>
          <p:nvPr/>
        </p:nvCxnSpPr>
        <p:spPr>
          <a:xfrm flipH="1">
            <a:off x="2590800" y="1066800"/>
            <a:ext cx="152400" cy="4572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a:xfrm>
            <a:off x="914400" y="2590800"/>
            <a:ext cx="82296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SzPct val="150000"/>
              <a:defRPr/>
            </a:pPr>
            <a:r>
              <a:rPr lang="en-US" sz="2800" b="1" dirty="0" smtClean="0"/>
              <a:t>Reports, publications, patents</a:t>
            </a:r>
          </a:p>
          <a:p>
            <a:pPr>
              <a:buSzPct val="150000"/>
              <a:defRPr/>
            </a:pPr>
            <a:r>
              <a:rPr lang="en-US" sz="2800" b="1" dirty="0" smtClean="0"/>
              <a:t>Data, findings, information</a:t>
            </a:r>
          </a:p>
          <a:p>
            <a:pPr>
              <a:buSzPct val="150000"/>
              <a:defRPr/>
            </a:pPr>
            <a:r>
              <a:rPr lang="en-US" sz="2800" b="1" dirty="0" smtClean="0"/>
              <a:t>Workshops</a:t>
            </a:r>
          </a:p>
          <a:p>
            <a:pPr>
              <a:buSzPct val="150000"/>
              <a:defRPr/>
            </a:pPr>
            <a:r>
              <a:rPr lang="en-US" sz="2800" b="1" dirty="0" smtClean="0"/>
              <a:t>Meetings</a:t>
            </a:r>
          </a:p>
          <a:p>
            <a:pPr>
              <a:buSzPct val="150000"/>
              <a:defRPr/>
            </a:pPr>
            <a:r>
              <a:rPr lang="en-US" sz="2800" b="1" dirty="0" smtClean="0"/>
              <a:t>Number of persons who attended a meeting, workshop or enrolled in a program</a:t>
            </a:r>
          </a:p>
          <a:p>
            <a:pPr>
              <a:buSzPct val="150000"/>
              <a:defRPr/>
            </a:pPr>
            <a:endParaRPr lang="en-US" sz="2800" b="1" dirty="0" smtClean="0"/>
          </a:p>
          <a:p>
            <a:pPr>
              <a:buFont typeface="Wingdings" panose="05000000000000000000" pitchFamily="2" charset="2"/>
              <a:buNone/>
              <a:defRPr/>
            </a:pPr>
            <a:r>
              <a:rPr lang="en-US" sz="2800" b="1" dirty="0" smtClean="0">
                <a:solidFill>
                  <a:srgbClr val="FF0000"/>
                </a:solidFill>
              </a:rPr>
              <a:t>			</a:t>
            </a:r>
            <a:r>
              <a:rPr lang="en-US" sz="2800" b="1" dirty="0" smtClean="0">
                <a:solidFill>
                  <a:srgbClr val="FFFF00"/>
                </a:solidFill>
                <a:effectLst>
                  <a:outerShdw blurRad="38100" dist="38100" dir="2700000" algn="tl">
                    <a:srgbClr val="000000">
                      <a:alpha val="43137"/>
                    </a:srgbClr>
                  </a:outerShdw>
                </a:effectLst>
              </a:rPr>
              <a:t>These are outputs!!!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795075"/>
            <a:ext cx="1021080" cy="1021080"/>
          </a:xfrm>
          <a:prstGeom prst="rect">
            <a:avLst/>
          </a:prstGeom>
        </p:spPr>
      </p:pic>
    </p:spTree>
    <p:extLst>
      <p:ext uri="{BB962C8B-B14F-4D97-AF65-F5344CB8AC3E}">
        <p14:creationId xmlns:p14="http://schemas.microsoft.com/office/powerpoint/2010/main" val="24728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1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1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 calcmode="lin" valueType="num">
                                      <p:cBhvr additive="base">
                                        <p:cTn id="32" dur="10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9">
                                            <p:txEl>
                                              <p:pRg st="6" end="6"/>
                                            </p:txEl>
                                          </p:spTgt>
                                        </p:tgtEl>
                                        <p:attrNameLst>
                                          <p:attrName>ppt_y</p:attrName>
                                        </p:attrNameLst>
                                      </p:cBhvr>
                                      <p:tavLst>
                                        <p:tav tm="0">
                                          <p:val>
                                            <p:strVal val="#ppt_y"/>
                                          </p:val>
                                        </p:tav>
                                        <p:tav tm="100000">
                                          <p:val>
                                            <p:strVal val="#ppt_y"/>
                                          </p:val>
                                        </p:tav>
                                      </p:tavLst>
                                    </p:anim>
                                  </p:childTnLst>
                                </p:cTn>
                              </p:par>
                              <p:par>
                                <p:cTn id="34" presetID="6" presetClass="emph" presetSubtype="0" fill="hold" nodeType="withEffect">
                                  <p:stCondLst>
                                    <p:cond delay="0"/>
                                  </p:stCondLst>
                                  <p:childTnLst>
                                    <p:animScale>
                                      <p:cBhvr>
                                        <p:cTn id="35" dur="2000" fill="hold"/>
                                        <p:tgtEl>
                                          <p:spTgt spid="9">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609600"/>
            <a:ext cx="8001000" cy="1431925"/>
          </a:xfrm>
        </p:spPr>
        <p:txBody>
          <a:bodyPr/>
          <a:lstStyle/>
          <a:p>
            <a:pPr eaLnBrk="1" hangingPunct="1">
              <a:defRPr/>
            </a:pPr>
            <a:r>
              <a:rPr lang="en-US" sz="3800" b="1" dirty="0" smtClean="0">
                <a:solidFill>
                  <a:srgbClr val="FFFF00"/>
                </a:solidFill>
              </a:rPr>
              <a:t>What is an Impact Statement?</a:t>
            </a:r>
          </a:p>
        </p:txBody>
      </p:sp>
      <p:sp>
        <p:nvSpPr>
          <p:cNvPr id="54275" name="Rectangle 3"/>
          <p:cNvSpPr>
            <a:spLocks noGrp="1" noChangeArrowheads="1"/>
          </p:cNvSpPr>
          <p:nvPr>
            <p:ph idx="1"/>
          </p:nvPr>
        </p:nvSpPr>
        <p:spPr>
          <a:xfrm>
            <a:off x="304800" y="2133600"/>
            <a:ext cx="8686800" cy="4587875"/>
          </a:xfrm>
        </p:spPr>
        <p:txBody>
          <a:bodyPr>
            <a:normAutofit/>
          </a:bodyPr>
          <a:lstStyle/>
          <a:p>
            <a:pPr>
              <a:buSzPct val="150000"/>
              <a:defRPr/>
            </a:pPr>
            <a:r>
              <a:rPr lang="en-US" b="1" u="sng" dirty="0" smtClean="0"/>
              <a:t>BRIEF</a:t>
            </a:r>
            <a:r>
              <a:rPr lang="en-US" b="1" dirty="0" smtClean="0"/>
              <a:t> summary, in lay language, </a:t>
            </a:r>
            <a:r>
              <a:rPr lang="en-US" b="1" dirty="0"/>
              <a:t>of </a:t>
            </a:r>
            <a:r>
              <a:rPr lang="en-US" b="1" dirty="0" smtClean="0"/>
              <a:t>the difference research and/or Extension activities have made </a:t>
            </a:r>
            <a:r>
              <a:rPr lang="en-US" b="1" i="1" dirty="0" smtClean="0"/>
              <a:t>or could make</a:t>
            </a:r>
          </a:p>
          <a:p>
            <a:pPr>
              <a:buSzPct val="150000"/>
              <a:defRPr/>
            </a:pPr>
            <a:r>
              <a:rPr lang="en-US" b="1" dirty="0"/>
              <a:t>Answers the questions: </a:t>
            </a:r>
            <a:r>
              <a:rPr lang="en-US" b="1" dirty="0" smtClean="0">
                <a:solidFill>
                  <a:srgbClr val="FFFF00"/>
                </a:solidFill>
              </a:rPr>
              <a:t>Why? </a:t>
            </a:r>
            <a:r>
              <a:rPr lang="en-US" b="1" dirty="0">
                <a:solidFill>
                  <a:srgbClr val="FFFF00"/>
                </a:solidFill>
              </a:rPr>
              <a:t>Who Cares? </a:t>
            </a:r>
            <a:r>
              <a:rPr lang="en-US" b="1" dirty="0" smtClean="0">
                <a:solidFill>
                  <a:srgbClr val="FFFF00"/>
                </a:solidFill>
              </a:rPr>
              <a:t>So What?</a:t>
            </a:r>
            <a:endParaRPr lang="en-US" b="1" dirty="0">
              <a:solidFill>
                <a:srgbClr val="FFFF00"/>
              </a:solidFill>
            </a:endParaRPr>
          </a:p>
          <a:p>
            <a:pPr>
              <a:buSzPct val="150000"/>
              <a:defRPr/>
            </a:pPr>
            <a:r>
              <a:rPr lang="en-US" b="1" dirty="0"/>
              <a:t>Highlights the </a:t>
            </a:r>
            <a:r>
              <a:rPr lang="en-US" b="1" dirty="0">
                <a:solidFill>
                  <a:srgbClr val="FFFF00"/>
                </a:solidFill>
              </a:rPr>
              <a:t>public value </a:t>
            </a:r>
            <a:r>
              <a:rPr lang="en-US" b="1" dirty="0"/>
              <a:t>of your project/program </a:t>
            </a:r>
          </a:p>
          <a:p>
            <a:pPr lvl="1">
              <a:buSzPct val="150000"/>
              <a:defRPr/>
            </a:pPr>
            <a:r>
              <a:rPr lang="en-US" sz="2400" b="1" dirty="0"/>
              <a:t>E</a:t>
            </a:r>
            <a:r>
              <a:rPr lang="en-US" sz="2400" b="1" dirty="0" smtClean="0"/>
              <a:t>xplains </a:t>
            </a:r>
            <a:r>
              <a:rPr lang="en-US" sz="2400" b="1" dirty="0"/>
              <a:t>why the project/program matters to specific </a:t>
            </a:r>
            <a:r>
              <a:rPr lang="en-US" sz="2400" b="1" dirty="0">
                <a:solidFill>
                  <a:srgbClr val="FFFF00"/>
                </a:solidFill>
              </a:rPr>
              <a:t>stakeholders</a:t>
            </a:r>
          </a:p>
          <a:p>
            <a:pPr>
              <a:buSzPct val="150000"/>
              <a:defRPr/>
            </a:pPr>
            <a:r>
              <a:rPr lang="en-US" b="1" dirty="0" smtClean="0"/>
              <a:t>Shows </a:t>
            </a:r>
            <a:r>
              <a:rPr lang="en-US" b="1" dirty="0" smtClean="0">
                <a:solidFill>
                  <a:srgbClr val="FFFF00"/>
                </a:solidFill>
              </a:rPr>
              <a:t>change(s) </a:t>
            </a:r>
            <a:r>
              <a:rPr lang="en-US" b="1" dirty="0" smtClean="0"/>
              <a:t>in:</a:t>
            </a:r>
          </a:p>
          <a:p>
            <a:pPr lvl="1">
              <a:buSzPct val="150000"/>
              <a:defRPr/>
            </a:pPr>
            <a:r>
              <a:rPr lang="en-US" sz="2400" b="1" dirty="0" smtClean="0"/>
              <a:t>Knowledge</a:t>
            </a:r>
          </a:p>
          <a:p>
            <a:pPr lvl="1">
              <a:buSzPct val="150000"/>
              <a:defRPr/>
            </a:pPr>
            <a:r>
              <a:rPr lang="en-US" sz="2400" b="1" dirty="0" smtClean="0"/>
              <a:t>Behavior</a:t>
            </a:r>
          </a:p>
          <a:p>
            <a:pPr lvl="1">
              <a:buSzPct val="150000"/>
              <a:defRPr/>
            </a:pPr>
            <a:r>
              <a:rPr lang="en-US" sz="2400" b="1" dirty="0" smtClean="0"/>
              <a:t>Social</a:t>
            </a:r>
            <a:r>
              <a:rPr lang="en-US" sz="2400" b="1" dirty="0"/>
              <a:t>, </a:t>
            </a:r>
            <a:r>
              <a:rPr lang="en-US" sz="2400" b="1" dirty="0" smtClean="0"/>
              <a:t>economic, </a:t>
            </a:r>
            <a:r>
              <a:rPr lang="en-US" sz="2400" b="1" dirty="0"/>
              <a:t>or environmental </a:t>
            </a:r>
            <a:r>
              <a:rPr lang="en-US" sz="2400" b="1" dirty="0" smtClean="0"/>
              <a:t>condition</a:t>
            </a:r>
          </a:p>
          <a:p>
            <a:pPr lvl="1" eaLnBrk="1" hangingPunct="1">
              <a:buSzPct val="150000"/>
              <a:buFont typeface="Wingdings" pitchFamily="2" charset="2"/>
              <a:buChar char="§"/>
              <a:defRPr/>
            </a:pPr>
            <a:endParaRPr lang="en-US" sz="2400" dirty="0" smtClean="0"/>
          </a:p>
          <a:p>
            <a:pPr marL="0" indent="0" eaLnBrk="1" hangingPunct="1">
              <a:buSzPct val="150000"/>
              <a:buNone/>
              <a:defRPr/>
            </a:pP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838200"/>
            <a:ext cx="975678" cy="975678"/>
          </a:xfrm>
          <a:prstGeom prst="rect">
            <a:avLst/>
          </a:prstGeom>
        </p:spPr>
      </p:pic>
    </p:spTree>
    <p:extLst>
      <p:ext uri="{BB962C8B-B14F-4D97-AF65-F5344CB8AC3E}">
        <p14:creationId xmlns:p14="http://schemas.microsoft.com/office/powerpoint/2010/main" val="196723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10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275">
                                            <p:txEl>
                                              <p:pRg st="4" end="4"/>
                                            </p:txEl>
                                          </p:spTgt>
                                        </p:tgtEl>
                                        <p:attrNameLst>
                                          <p:attrName>style.visibility</p:attrName>
                                        </p:attrNameLst>
                                      </p:cBhvr>
                                      <p:to>
                                        <p:strVal val="visible"/>
                                      </p:to>
                                    </p:set>
                                    <p:anim calcmode="lin" valueType="num">
                                      <p:cBhvr additive="base">
                                        <p:cTn id="13" dur="1000" fill="hold"/>
                                        <p:tgtEl>
                                          <p:spTgt spid="54275">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 calcmode="lin" valueType="num">
                                      <p:cBhvr additive="base">
                                        <p:cTn id="19" dur="10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anim calcmode="lin" valueType="num">
                                      <p:cBhvr additive="base">
                                        <p:cTn id="25" dur="10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4275">
                                            <p:txEl>
                                              <p:pRg st="1" end="1"/>
                                            </p:txEl>
                                          </p:spTgt>
                                        </p:tgtEl>
                                        <p:attrNameLst>
                                          <p:attrName>style.visibility</p:attrName>
                                        </p:attrNameLst>
                                      </p:cBhvr>
                                      <p:to>
                                        <p:strVal val="visible"/>
                                      </p:to>
                                    </p:set>
                                    <p:anim calcmode="lin" valueType="num">
                                      <p:cBhvr additive="base">
                                        <p:cTn id="31" dur="10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 calcmode="lin" valueType="num">
                                      <p:cBhvr additive="base">
                                        <p:cTn id="37" dur="1000" fill="hold"/>
                                        <p:tgtEl>
                                          <p:spTgt spid="54275">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4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4275">
                                            <p:txEl>
                                              <p:pRg st="6" end="6"/>
                                            </p:txEl>
                                          </p:spTgt>
                                        </p:tgtEl>
                                        <p:attrNameLst>
                                          <p:attrName>style.visibility</p:attrName>
                                        </p:attrNameLst>
                                      </p:cBhvr>
                                      <p:to>
                                        <p:strVal val="visible"/>
                                      </p:to>
                                    </p:set>
                                    <p:anim calcmode="lin" valueType="num">
                                      <p:cBhvr additive="base">
                                        <p:cTn id="43" dur="1000" fill="hold"/>
                                        <p:tgtEl>
                                          <p:spTgt spid="54275">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542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4275">
                                            <p:txEl>
                                              <p:pRg st="7" end="7"/>
                                            </p:txEl>
                                          </p:spTgt>
                                        </p:tgtEl>
                                        <p:attrNameLst>
                                          <p:attrName>style.visibility</p:attrName>
                                        </p:attrNameLst>
                                      </p:cBhvr>
                                      <p:to>
                                        <p:strVal val="visible"/>
                                      </p:to>
                                    </p:set>
                                    <p:anim calcmode="lin" valueType="num">
                                      <p:cBhvr additive="base">
                                        <p:cTn id="49" dur="1000" fill="hold"/>
                                        <p:tgtEl>
                                          <p:spTgt spid="54275">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5427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3800" b="1" dirty="0" smtClean="0">
                <a:solidFill>
                  <a:srgbClr val="FFFF00"/>
                </a:solidFill>
              </a:rPr>
              <a:t>Additional Resources</a:t>
            </a:r>
            <a:endParaRPr lang="en-US" sz="2400" b="1" dirty="0" smtClean="0">
              <a:solidFill>
                <a:srgbClr val="FFFF00"/>
              </a:solidFill>
            </a:endParaRPr>
          </a:p>
        </p:txBody>
      </p:sp>
      <p:sp>
        <p:nvSpPr>
          <p:cNvPr id="14339" name="Rectangle 3"/>
          <p:cNvSpPr>
            <a:spLocks noGrp="1" noChangeArrowheads="1"/>
          </p:cNvSpPr>
          <p:nvPr>
            <p:ph idx="1"/>
          </p:nvPr>
        </p:nvSpPr>
        <p:spPr>
          <a:xfrm>
            <a:off x="228600" y="2133600"/>
            <a:ext cx="8915400" cy="4648200"/>
          </a:xfrm>
        </p:spPr>
        <p:txBody>
          <a:bodyPr>
            <a:normAutofit/>
          </a:bodyPr>
          <a:lstStyle/>
          <a:p>
            <a:pPr>
              <a:defRPr/>
            </a:pPr>
            <a:r>
              <a:rPr lang="en-US" b="1" dirty="0"/>
              <a:t>Multistate Research Impacts Program Workshop </a:t>
            </a:r>
          </a:p>
          <a:p>
            <a:pPr>
              <a:buNone/>
              <a:defRPr/>
            </a:pPr>
            <a:r>
              <a:rPr lang="en-US" sz="1600" b="1" dirty="0">
                <a:solidFill>
                  <a:schemeClr val="accent1"/>
                </a:solidFill>
                <a:hlinkClick r:id="rId3"/>
              </a:rPr>
              <a:t>https://</a:t>
            </a:r>
            <a:r>
              <a:rPr lang="en-US" sz="1600" b="1" dirty="0" smtClean="0">
                <a:solidFill>
                  <a:schemeClr val="accent1"/>
                </a:solidFill>
                <a:hlinkClick r:id="rId3"/>
              </a:rPr>
              <a:t>www.mrfimpacts.org/impact-writing-training</a:t>
            </a:r>
            <a:endParaRPr lang="en-US" sz="1600" b="1" dirty="0" smtClean="0"/>
          </a:p>
          <a:p>
            <a:pPr>
              <a:defRPr/>
            </a:pPr>
            <a:r>
              <a:rPr lang="en-US" sz="2400" b="1" dirty="0" smtClean="0"/>
              <a:t>Writing Extension Impact Statements</a:t>
            </a:r>
          </a:p>
          <a:p>
            <a:pPr eaLnBrk="1" hangingPunct="1">
              <a:buFont typeface="Monotype Sorts" pitchFamily="2" charset="2"/>
              <a:buNone/>
              <a:defRPr/>
            </a:pPr>
            <a:r>
              <a:rPr lang="en-US" sz="1600" b="1" dirty="0" smtClean="0">
                <a:solidFill>
                  <a:schemeClr val="accent1"/>
                </a:solidFill>
                <a:hlinkClick r:id="rId4"/>
              </a:rPr>
              <a:t>http://web.utk.edu/~aee/impactstatements.html</a:t>
            </a:r>
            <a:r>
              <a:rPr lang="en-US" sz="1600" b="1" dirty="0" smtClean="0">
                <a:solidFill>
                  <a:schemeClr val="accent1"/>
                </a:solidFill>
              </a:rPr>
              <a:t> </a:t>
            </a:r>
          </a:p>
          <a:p>
            <a:pPr>
              <a:defRPr/>
            </a:pPr>
            <a:r>
              <a:rPr lang="en-US" sz="2400" b="1" dirty="0" smtClean="0"/>
              <a:t>Impact Statements</a:t>
            </a:r>
          </a:p>
          <a:p>
            <a:pPr eaLnBrk="1" hangingPunct="1">
              <a:buFont typeface="Monotype Sorts" pitchFamily="2" charset="2"/>
              <a:buNone/>
              <a:defRPr/>
            </a:pPr>
            <a:r>
              <a:rPr lang="en-US" sz="1600" b="1" dirty="0" smtClean="0">
                <a:solidFill>
                  <a:srgbClr val="00B0F0"/>
                </a:solidFill>
                <a:hlinkClick r:id="rId5"/>
              </a:rPr>
              <a:t>http://www.ca.uky.edu/agpsd/impact.html</a:t>
            </a:r>
            <a:r>
              <a:rPr lang="en-US" sz="1600" b="1" dirty="0" smtClean="0">
                <a:solidFill>
                  <a:srgbClr val="00B0F0"/>
                </a:solidFill>
              </a:rPr>
              <a:t> </a:t>
            </a:r>
          </a:p>
          <a:p>
            <a:pPr>
              <a:defRPr/>
            </a:pPr>
            <a:r>
              <a:rPr lang="en-US" sz="2400" b="1" dirty="0" smtClean="0"/>
              <a:t>Impact Statements for Researchers</a:t>
            </a:r>
          </a:p>
          <a:p>
            <a:pPr eaLnBrk="1" hangingPunct="1">
              <a:buFont typeface="Monotype Sorts" pitchFamily="2" charset="2"/>
              <a:buNone/>
              <a:defRPr/>
            </a:pPr>
            <a:r>
              <a:rPr lang="en-US" sz="1600" b="1" dirty="0" smtClean="0">
                <a:solidFill>
                  <a:srgbClr val="00B0F0"/>
                </a:solidFill>
                <a:hlinkClick r:id="rId6"/>
              </a:rPr>
              <a:t>http://www.maes.msu.edu/intranet/Report_impact.html</a:t>
            </a:r>
            <a:r>
              <a:rPr lang="en-US" sz="1600" b="1" dirty="0" smtClean="0">
                <a:solidFill>
                  <a:srgbClr val="00B0F0"/>
                </a:solidFill>
              </a:rPr>
              <a:t> </a:t>
            </a:r>
          </a:p>
          <a:p>
            <a:pPr>
              <a:defRPr/>
            </a:pPr>
            <a:r>
              <a:rPr lang="en-US" sz="2400" b="1" dirty="0" smtClean="0"/>
              <a:t>Writing Effective Impact Statements:  Who Cares? So What?</a:t>
            </a:r>
          </a:p>
          <a:p>
            <a:pPr eaLnBrk="1" hangingPunct="1">
              <a:buFont typeface="Monotype Sorts" pitchFamily="2" charset="2"/>
              <a:buNone/>
              <a:defRPr/>
            </a:pPr>
            <a:r>
              <a:rPr lang="en-US" sz="1600" b="1" dirty="0" smtClean="0">
                <a:solidFill>
                  <a:srgbClr val="00B0F0"/>
                </a:solidFill>
                <a:hlinkClick r:id="rId7"/>
              </a:rPr>
              <a:t>http://www.cals.vt.edu/communications/writingimpactstatements.html</a:t>
            </a:r>
            <a:endParaRPr lang="en-US" sz="1600" b="1" dirty="0" smtClean="0">
              <a:solidFill>
                <a:srgbClr val="00B0F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4320" y="753228"/>
            <a:ext cx="1097280" cy="1097280"/>
          </a:xfrm>
          <a:prstGeom prst="rect">
            <a:avLst/>
          </a:prstGeom>
        </p:spPr>
      </p:pic>
    </p:spTree>
    <p:extLst>
      <p:ext uri="{BB962C8B-B14F-4D97-AF65-F5344CB8AC3E}">
        <p14:creationId xmlns:p14="http://schemas.microsoft.com/office/powerpoint/2010/main" val="115066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82" y="360606"/>
            <a:ext cx="8229600" cy="1256727"/>
          </a:xfrm>
        </p:spPr>
        <p:txBody>
          <a:bodyPr>
            <a:normAutofit/>
          </a:bodyPr>
          <a:lstStyle/>
          <a:p>
            <a:r>
              <a:rPr lang="en-US" sz="4400" b="1" dirty="0" smtClean="0">
                <a:solidFill>
                  <a:srgbClr val="FFFF00"/>
                </a:solidFill>
              </a:rPr>
              <a:t>Impact Reporting</a:t>
            </a:r>
            <a:endParaRPr lang="en-US" sz="4400" b="1" dirty="0">
              <a:solidFill>
                <a:srgbClr val="FFFF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1" y="838200"/>
            <a:ext cx="930362" cy="930362"/>
          </a:xfrm>
          <a:prstGeom prst="rect">
            <a:avLst/>
          </a:prstGeom>
        </p:spPr>
      </p:pic>
      <p:pic>
        <p:nvPicPr>
          <p:cNvPr id="6" name="Picture 5"/>
          <p:cNvPicPr>
            <a:picLocks noChangeAspect="1"/>
          </p:cNvPicPr>
          <p:nvPr/>
        </p:nvPicPr>
        <p:blipFill>
          <a:blip r:embed="rId4"/>
          <a:stretch>
            <a:fillRect/>
          </a:stretch>
        </p:blipFill>
        <p:spPr>
          <a:xfrm>
            <a:off x="82334" y="1617333"/>
            <a:ext cx="3935273" cy="5172074"/>
          </a:xfrm>
          <a:prstGeom prst="rect">
            <a:avLst/>
          </a:prstGeom>
        </p:spPr>
      </p:pic>
      <p:pic>
        <p:nvPicPr>
          <p:cNvPr id="7" name="Picture 6"/>
          <p:cNvPicPr>
            <a:picLocks noChangeAspect="1"/>
          </p:cNvPicPr>
          <p:nvPr/>
        </p:nvPicPr>
        <p:blipFill>
          <a:blip r:embed="rId5"/>
          <a:stretch>
            <a:fillRect/>
          </a:stretch>
        </p:blipFill>
        <p:spPr>
          <a:xfrm>
            <a:off x="3996778" y="1617333"/>
            <a:ext cx="3955507" cy="5172074"/>
          </a:xfrm>
          <a:prstGeom prst="rect">
            <a:avLst/>
          </a:prstGeom>
        </p:spPr>
      </p:pic>
    </p:spTree>
    <p:extLst>
      <p:ext uri="{BB962C8B-B14F-4D97-AF65-F5344CB8AC3E}">
        <p14:creationId xmlns:p14="http://schemas.microsoft.com/office/powerpoint/2010/main" val="415573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489"/>
            <a:ext cx="8229600" cy="1256727"/>
          </a:xfrm>
        </p:spPr>
        <p:txBody>
          <a:bodyPr>
            <a:normAutofit/>
          </a:bodyPr>
          <a:lstStyle/>
          <a:p>
            <a:r>
              <a:rPr lang="en-US" sz="4400" b="1" dirty="0" smtClean="0">
                <a:solidFill>
                  <a:srgbClr val="FFFF00"/>
                </a:solidFill>
              </a:rPr>
              <a:t>Impact Reporting</a:t>
            </a:r>
            <a:endParaRPr lang="en-US" sz="4400" b="1" dirty="0">
              <a:solidFill>
                <a:srgbClr val="FFFF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1" y="838200"/>
            <a:ext cx="930362" cy="930362"/>
          </a:xfrm>
          <a:prstGeom prst="rect">
            <a:avLst/>
          </a:prstGeom>
        </p:spPr>
      </p:pic>
      <p:pic>
        <p:nvPicPr>
          <p:cNvPr id="4" name="Picture 3"/>
          <p:cNvPicPr>
            <a:picLocks noChangeAspect="1"/>
          </p:cNvPicPr>
          <p:nvPr/>
        </p:nvPicPr>
        <p:blipFill>
          <a:blip r:embed="rId4"/>
          <a:stretch>
            <a:fillRect/>
          </a:stretch>
        </p:blipFill>
        <p:spPr>
          <a:xfrm>
            <a:off x="1981200" y="1994848"/>
            <a:ext cx="4953000" cy="4775579"/>
          </a:xfrm>
          <a:prstGeom prst="rect">
            <a:avLst/>
          </a:prstGeom>
        </p:spPr>
      </p:pic>
    </p:spTree>
    <p:extLst>
      <p:ext uri="{BB962C8B-B14F-4D97-AF65-F5344CB8AC3E}">
        <p14:creationId xmlns:p14="http://schemas.microsoft.com/office/powerpoint/2010/main" val="2927715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5851</TotalTime>
  <Words>1228</Words>
  <Application>Microsoft Office PowerPoint</Application>
  <PresentationFormat>On-screen Show (4:3)</PresentationFormat>
  <Paragraphs>115</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Monotype Sorts</vt:lpstr>
      <vt:lpstr>Trebuchet MS</vt:lpstr>
      <vt:lpstr>Wingdings</vt:lpstr>
      <vt:lpstr>Berlin</vt:lpstr>
      <vt:lpstr>Impact Reporting</vt:lpstr>
      <vt:lpstr>Impact Reporting</vt:lpstr>
      <vt:lpstr>Impact Reporting</vt:lpstr>
      <vt:lpstr>Impact Reporting</vt:lpstr>
      <vt:lpstr>Outputs  =  Impacts</vt:lpstr>
      <vt:lpstr>What is an Impact Statement?</vt:lpstr>
      <vt:lpstr>Additional Resources</vt:lpstr>
      <vt:lpstr>Impact Reporting</vt:lpstr>
      <vt:lpstr>Impact Reporting</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Multistate Committees</dc:title>
  <dc:creator>H. M Harrington</dc:creator>
  <cp:lastModifiedBy>Jacobsen, Jeffrey</cp:lastModifiedBy>
  <cp:revision>304</cp:revision>
  <cp:lastPrinted>2018-03-16T13:09:41Z</cp:lastPrinted>
  <dcterms:created xsi:type="dcterms:W3CDTF">2010-06-30T19:59:18Z</dcterms:created>
  <dcterms:modified xsi:type="dcterms:W3CDTF">2019-11-04T18:15:43Z</dcterms:modified>
</cp:coreProperties>
</file>