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handoutMasterIdLst>
    <p:handoutMasterId r:id="rId18"/>
  </p:handoutMasterIdLst>
  <p:sldIdLst>
    <p:sldId id="392" r:id="rId2"/>
    <p:sldId id="390" r:id="rId3"/>
    <p:sldId id="403" r:id="rId4"/>
    <p:sldId id="388" r:id="rId5"/>
    <p:sldId id="389" r:id="rId6"/>
    <p:sldId id="402" r:id="rId7"/>
    <p:sldId id="398" r:id="rId8"/>
    <p:sldId id="380" r:id="rId9"/>
    <p:sldId id="386" r:id="rId10"/>
    <p:sldId id="387" r:id="rId11"/>
    <p:sldId id="393" r:id="rId12"/>
    <p:sldId id="395" r:id="rId13"/>
    <p:sldId id="405" r:id="rId14"/>
    <p:sldId id="400" r:id="rId15"/>
    <p:sldId id="397"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6320" autoAdjust="0"/>
  </p:normalViewPr>
  <p:slideViewPr>
    <p:cSldViewPr>
      <p:cViewPr varScale="1">
        <p:scale>
          <a:sx n="95" d="100"/>
          <a:sy n="95" d="100"/>
        </p:scale>
        <p:origin x="1218" y="9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milton" userId="a4a535ee-d5ef-49fa-acff-4020f9e5b253" providerId="ADAL" clId="{D3B02565-5249-41D4-A8F9-967CF3A2DEFD}"/>
    <pc:docChg chg="modSld">
      <pc:chgData name="Christina Hamilton" userId="a4a535ee-d5ef-49fa-acff-4020f9e5b253" providerId="ADAL" clId="{D3B02565-5249-41D4-A8F9-967CF3A2DEFD}" dt="2023-12-11T19:03:59.943" v="5" actId="20577"/>
      <pc:docMkLst>
        <pc:docMk/>
      </pc:docMkLst>
      <pc:sldChg chg="modSp mod">
        <pc:chgData name="Christina Hamilton" userId="a4a535ee-d5ef-49fa-acff-4020f9e5b253" providerId="ADAL" clId="{D3B02565-5249-41D4-A8F9-967CF3A2DEFD}" dt="2023-12-11T19:03:59.943" v="5" actId="20577"/>
        <pc:sldMkLst>
          <pc:docMk/>
          <pc:sldMk cId="2185053576" sldId="387"/>
        </pc:sldMkLst>
        <pc:spChg chg="mod">
          <ac:chgData name="Christina Hamilton" userId="a4a535ee-d5ef-49fa-acff-4020f9e5b253" providerId="ADAL" clId="{D3B02565-5249-41D4-A8F9-967CF3A2DEFD}" dt="2023-12-11T19:03:45.584" v="1" actId="20577"/>
          <ac:spMkLst>
            <pc:docMk/>
            <pc:sldMk cId="2185053576" sldId="387"/>
            <ac:spMk id="2" creationId="{595C44AC-EF5B-4514-5E33-30C3A53FBC42}"/>
          </ac:spMkLst>
        </pc:spChg>
        <pc:spChg chg="mod">
          <ac:chgData name="Christina Hamilton" userId="a4a535ee-d5ef-49fa-acff-4020f9e5b253" providerId="ADAL" clId="{D3B02565-5249-41D4-A8F9-967CF3A2DEFD}" dt="2023-12-11T19:03:59.943" v="5" actId="20577"/>
          <ac:spMkLst>
            <pc:docMk/>
            <pc:sldMk cId="2185053576" sldId="387"/>
            <ac:spMk id="3" creationId="{864D01F2-39B6-49C0-D551-D0915C811BD2}"/>
          </ac:spMkLst>
        </pc:spChg>
      </pc:sldChg>
    </pc:docChg>
  </pc:docChgLst>
  <pc:docChgLst>
    <pc:chgData name="Christina Hamilton" userId="a4a535ee-d5ef-49fa-acff-4020f9e5b253" providerId="ADAL" clId="{CEEB0DE9-466A-4FBA-9DC8-638DDD96859A}"/>
    <pc:docChg chg="modSld">
      <pc:chgData name="Christina Hamilton" userId="a4a535ee-d5ef-49fa-acff-4020f9e5b253" providerId="ADAL" clId="{CEEB0DE9-466A-4FBA-9DC8-638DDD96859A}" dt="2023-09-14T20:52:08.018" v="61" actId="20577"/>
      <pc:docMkLst>
        <pc:docMk/>
      </pc:docMkLst>
      <pc:sldChg chg="modNotesTx">
        <pc:chgData name="Christina Hamilton" userId="a4a535ee-d5ef-49fa-acff-4020f9e5b253" providerId="ADAL" clId="{CEEB0DE9-466A-4FBA-9DC8-638DDD96859A}" dt="2023-09-14T20:52:08.018" v="61" actId="20577"/>
        <pc:sldMkLst>
          <pc:docMk/>
          <pc:sldMk cId="4202191201" sldId="403"/>
        </pc:sldMkLst>
      </pc:sldChg>
      <pc:sldChg chg="modSp mod">
        <pc:chgData name="Christina Hamilton" userId="a4a535ee-d5ef-49fa-acff-4020f9e5b253" providerId="ADAL" clId="{CEEB0DE9-466A-4FBA-9DC8-638DDD96859A}" dt="2023-09-14T20:51:39.335" v="0" actId="13926"/>
        <pc:sldMkLst>
          <pc:docMk/>
          <pc:sldMk cId="273942663" sldId="405"/>
        </pc:sldMkLst>
        <pc:spChg chg="mod">
          <ac:chgData name="Christina Hamilton" userId="a4a535ee-d5ef-49fa-acff-4020f9e5b253" providerId="ADAL" clId="{CEEB0DE9-466A-4FBA-9DC8-638DDD96859A}" dt="2023-09-14T20:51:39.335" v="0" actId="13926"/>
          <ac:spMkLst>
            <pc:docMk/>
            <pc:sldMk cId="273942663" sldId="405"/>
            <ac:spMk id="2" creationId="{694FF20F-6645-5EC7-6EE7-314CF4EFBF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pPr algn="ctr"/>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pPr algn="ctr"/>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pPr algn="ctr"/>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pPr algn="ctr"/>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pPr algn="ctr"/>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pPr algn="ctr"/>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pPr algn="ctr"/>
          <a:r>
            <a:rPr lang="en-US" dirty="0"/>
            <a:t>Final review and NCRA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pPr algn="ctr"/>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pPr algn="ctr"/>
          <a:r>
            <a:rPr lang="en-US" dirty="0"/>
            <a:t>NCRA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pPr algn="ctr"/>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413530"/>
          <a:ext cx="1575770" cy="888927"/>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Final review and NCRA recommendations provided</a:t>
          </a:r>
        </a:p>
      </dsp:txBody>
      <dsp:txXfrm>
        <a:off x="5484196" y="413530"/>
        <a:ext cx="1575770" cy="888927"/>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731004"/>
          <a:ext cx="1575770" cy="571453"/>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NCRA final recommendations</a:t>
          </a:r>
        </a:p>
      </dsp:txBody>
      <dsp:txXfrm>
        <a:off x="7274844" y="731004"/>
        <a:ext cx="1575770" cy="571453"/>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3238" y="1"/>
            <a:ext cx="3077633" cy="469104"/>
          </a:xfrm>
          <a:prstGeom prst="rect">
            <a:avLst/>
          </a:prstGeom>
        </p:spPr>
        <p:txBody>
          <a:bodyPr vert="horz" lIns="92308" tIns="46154" rIns="92308" bIns="46154" rtlCol="0"/>
          <a:lstStyle>
            <a:lvl1pPr algn="r">
              <a:defRPr sz="1200"/>
            </a:lvl1pPr>
          </a:lstStyle>
          <a:p>
            <a:fld id="{A434E575-52D2-4BAF-9158-4B1E1A11197F}" type="datetimeFigureOut">
              <a:rPr lang="en-US" smtClean="0"/>
              <a:pPr/>
              <a:t>12/11/2023</a:t>
            </a:fld>
            <a:endParaRPr lang="en-US"/>
          </a:p>
        </p:txBody>
      </p:sp>
      <p:sp>
        <p:nvSpPr>
          <p:cNvPr id="4" name="Footer Placeholder 3"/>
          <p:cNvSpPr>
            <a:spLocks noGrp="1"/>
          </p:cNvSpPr>
          <p:nvPr>
            <p:ph type="ftr" sz="quarter" idx="2"/>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3238" y="8917771"/>
            <a:ext cx="3077633" cy="469104"/>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3238" y="1"/>
            <a:ext cx="3077633" cy="469104"/>
          </a:xfrm>
          <a:prstGeom prst="rect">
            <a:avLst/>
          </a:prstGeom>
        </p:spPr>
        <p:txBody>
          <a:bodyPr vert="horz" lIns="92308" tIns="46154" rIns="92308" bIns="46154" rtlCol="0"/>
          <a:lstStyle>
            <a:lvl1pPr algn="r">
              <a:defRPr sz="1200"/>
            </a:lvl1pPr>
          </a:lstStyle>
          <a:p>
            <a:fld id="{E60EC1CF-CB0C-48D6-A07A-F3EF7727CD4C}" type="datetimeFigureOut">
              <a:rPr lang="en-US" smtClean="0"/>
              <a:pPr/>
              <a:t>12/11/2023</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605" y="4458887"/>
            <a:ext cx="5683265" cy="4225134"/>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3238" y="8917771"/>
            <a:ext cx="3077633" cy="469104"/>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NCRA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394165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picture for one more related </a:t>
            </a:r>
            <a:r>
              <a:rPr lang="en-US"/>
              <a:t>to this NCAC, if desired.</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12006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409367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50689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12/11/2023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ncra-saes.org/" TargetMode="External"/><Relationship Id="rId4" Type="http://schemas.openxmlformats.org/officeDocument/2006/relationships/hyperlink" Target="https://docs.google.com/spreadsheets/d/1iHH_TSrkzmhMPQnj7OpEi335RGKygir3/edit?usp=sharing&amp;ouid=107961062058360818874&amp;rtpof=true&amp;sd=true"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400" b="1" dirty="0">
                <a:solidFill>
                  <a:srgbClr val="FFFFFF"/>
                </a:solidFill>
              </a:rPr>
              <a:t>NCRA Multistate Research</a:t>
            </a:r>
            <a:br>
              <a:rPr lang="en-US" sz="4400" b="1" dirty="0">
                <a:solidFill>
                  <a:srgbClr val="FFFFFF"/>
                </a:solidFill>
              </a:rPr>
            </a:br>
            <a:br>
              <a:rPr lang="en-US" sz="4400" b="1" dirty="0">
                <a:solidFill>
                  <a:srgbClr val="FFFFFF"/>
                </a:solidFill>
              </a:rPr>
            </a:br>
            <a:r>
              <a:rPr lang="en-US" sz="4400" b="1" dirty="0">
                <a:solidFill>
                  <a:srgbClr val="FFFFFF"/>
                </a:solidFill>
              </a:rPr>
              <a:t>[</a:t>
            </a:r>
            <a:r>
              <a:rPr lang="en-US" sz="4400" b="1" i="1" dirty="0">
                <a:solidFill>
                  <a:srgbClr val="FFFFFF"/>
                </a:solidFill>
              </a:rPr>
              <a:t>NCAC ## and TITLE HERE]</a:t>
            </a:r>
            <a:endParaRPr lang="en-US" sz="4400" b="1" dirty="0">
              <a:solidFill>
                <a:srgbClr val="FFFFFF"/>
              </a:solidFill>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Administrative Advisor (AA) for NCAC##</a:t>
            </a:r>
          </a:p>
          <a:p>
            <a:pPr algn="r"/>
            <a:r>
              <a:rPr lang="en-US" sz="2000" dirty="0">
                <a:solidFill>
                  <a:srgbClr val="FFFFFF"/>
                </a:solidFill>
              </a:rPr>
              <a:t>[Date]</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D4EFB5-A448-FD5B-3ED8-058407D16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72" y="5322626"/>
            <a:ext cx="1140179" cy="114017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810001" y="365758"/>
            <a:ext cx="7391399" cy="1828800"/>
          </a:xfrm>
        </p:spPr>
        <p:txBody>
          <a:bodyPr>
            <a:normAutofit/>
          </a:bodyPr>
          <a:lstStyle/>
          <a:p>
            <a:r>
              <a:rPr lang="en-US" sz="4100" b="1" dirty="0"/>
              <a:t>Hatch Funding FY24:</a:t>
            </a:r>
            <a:br>
              <a:rPr lang="en-US" sz="4100" b="1" dirty="0"/>
            </a:br>
            <a:r>
              <a:rPr lang="en-US" sz="4100" b="1" dirty="0"/>
              <a:t>Nation and North Central Region</a:t>
            </a:r>
          </a:p>
        </p:txBody>
      </p:sp>
      <p:sp>
        <p:nvSpPr>
          <p:cNvPr id="3" name="Content Placeholder 2">
            <a:extLst>
              <a:ext uri="{FF2B5EF4-FFF2-40B4-BE49-F238E27FC236}">
                <a16:creationId xmlns:a16="http://schemas.microsoft.com/office/drawing/2014/main" id="{864D01F2-39B6-49C0-D551-D0915C811BD2}"/>
              </a:ext>
            </a:extLst>
          </p:cNvPr>
          <p:cNvSpPr>
            <a:spLocks noGrp="1"/>
          </p:cNvSpPr>
          <p:nvPr>
            <p:ph idx="1"/>
          </p:nvPr>
        </p:nvSpPr>
        <p:spPr>
          <a:xfrm>
            <a:off x="3732365" y="2538841"/>
            <a:ext cx="7391399" cy="3682896"/>
          </a:xfrm>
        </p:spPr>
        <p:txBody>
          <a:bodyPr>
            <a:normAutofit/>
          </a:bodyPr>
          <a:lstStyle/>
          <a:p>
            <a:r>
              <a:rPr lang="en-US" sz="2800" b="1"/>
              <a:t>FY2024-</a:t>
            </a:r>
            <a:r>
              <a:rPr lang="en-US" sz="2800" b="1" dirty="0"/>
              <a:t>-$265M Hatch Act, 57 institutions </a:t>
            </a:r>
            <a:r>
              <a:rPr lang="en-US" sz="2400" i="1" dirty="0"/>
              <a:t>(minus federal administration and small business set asides, ~6%)</a:t>
            </a:r>
          </a:p>
          <a:p>
            <a:r>
              <a:rPr lang="en-US" sz="2800" b="1" dirty="0"/>
              <a:t>Hatch Multistate: </a:t>
            </a:r>
            <a:r>
              <a:rPr lang="en-US" sz="2800" dirty="0"/>
              <a:t>~$61M</a:t>
            </a:r>
          </a:p>
          <a:p>
            <a:pPr lvl="1"/>
            <a:r>
              <a:rPr lang="en-US" sz="2800" b="1" dirty="0"/>
              <a:t>NCR total Hatch Multistate</a:t>
            </a:r>
            <a:r>
              <a:rPr lang="en-US" sz="2800" dirty="0"/>
              <a:t>: ~$16M (~25% of total)</a:t>
            </a:r>
          </a:p>
        </p:txBody>
      </p:sp>
    </p:spTree>
    <p:extLst>
      <p:ext uri="{BB962C8B-B14F-4D97-AF65-F5344CB8AC3E}">
        <p14:creationId xmlns:p14="http://schemas.microsoft.com/office/powerpoint/2010/main" val="218505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449371" y="304800"/>
            <a:ext cx="3425713" cy="1333499"/>
          </a:xfrm>
        </p:spPr>
        <p:txBody>
          <a:bodyPr vert="horz" lIns="91440" tIns="45720" rIns="91440" bIns="45720" rtlCol="0" anchor="b">
            <a:normAutofit fontScale="90000"/>
          </a:bodyPr>
          <a:lstStyle/>
          <a:p>
            <a:pPr algn="ctr"/>
            <a:r>
              <a:rPr lang="en-US" sz="3200" b="1" dirty="0"/>
              <a:t>Multistate </a:t>
            </a:r>
            <a:r>
              <a:rPr lang="en-US" sz="3600" b="1" dirty="0"/>
              <a:t>Research</a:t>
            </a:r>
            <a:r>
              <a:rPr lang="en-US" sz="3200" b="1" dirty="0"/>
              <a:t> Project Reviews </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633999" y="640080"/>
            <a:ext cx="6376401" cy="5588101"/>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7162800" y="1905000"/>
            <a:ext cx="3998856" cy="4419600"/>
          </a:xfrm>
          <a:prstGeom prst="rect">
            <a:avLst/>
          </a:prstGeom>
        </p:spPr>
        <p:txBody>
          <a:bodyPr vert="horz" lIns="91440" tIns="45720" rIns="91440" bIns="45720" rtlCol="0">
            <a:noAutofit/>
          </a:bodyPr>
          <a:lstStyle/>
          <a:p>
            <a:pPr marL="285750" indent="-182880" defTabSz="914400">
              <a:lnSpc>
                <a:spcPct val="90000"/>
              </a:lnSpc>
              <a:spcAft>
                <a:spcPts val="600"/>
              </a:spcAft>
              <a:buClr>
                <a:schemeClr val="accent1"/>
              </a:buClr>
              <a:buFont typeface="Arial" panose="020B0604020202020204" pitchFamily="34" charset="0"/>
              <a:buChar char="•"/>
            </a:pPr>
            <a:r>
              <a:rPr lang="en-US"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b="1" i="1" dirty="0">
                <a:solidFill>
                  <a:srgbClr val="FF0000"/>
                </a:solidFill>
              </a:rPr>
              <a:t>NCAC (NC Advisory Committee) of heads/chairs conduct scientific disciplinary review new projects, progress, and renewals </a:t>
            </a:r>
          </a:p>
          <a:p>
            <a:pPr marL="285750" indent="-182880" defTabSz="914400">
              <a:lnSpc>
                <a:spcPct val="90000"/>
              </a:lnSpc>
              <a:spcAft>
                <a:spcPts val="600"/>
              </a:spcAft>
              <a:buClr>
                <a:schemeClr val="accent1"/>
              </a:buClr>
              <a:buFont typeface="Arial" panose="020B0604020202020204" pitchFamily="34" charset="0"/>
              <a:buChar char="•"/>
            </a:pPr>
            <a:r>
              <a:rPr lang="en-US" dirty="0"/>
              <a:t>NC MRC (Multistate Research Committee) does individual and collective reviews considering AAs, NCAC/Experts resulting in recommendations to NCRA</a:t>
            </a:r>
          </a:p>
        </p:txBody>
      </p:sp>
    </p:spTree>
    <p:extLst>
      <p:ext uri="{BB962C8B-B14F-4D97-AF65-F5344CB8AC3E}">
        <p14:creationId xmlns:p14="http://schemas.microsoft.com/office/powerpoint/2010/main" val="302959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378573" y="-152400"/>
            <a:ext cx="4534047" cy="1584895"/>
          </a:xfrm>
        </p:spPr>
        <p:txBody>
          <a:bodyPr>
            <a:normAutofit/>
          </a:bodyPr>
          <a:lstStyle/>
          <a:p>
            <a:pPr algn="ctr"/>
            <a:r>
              <a:rPr lang="en-US" sz="3600" b="1" dirty="0"/>
              <a:t>NCAC 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2306" y="1676400"/>
            <a:ext cx="5106580" cy="4953000"/>
          </a:xfrm>
        </p:spPr>
        <p:txBody>
          <a:bodyPr>
            <a:noAutofit/>
          </a:bodyPr>
          <a:lstStyle/>
          <a:p>
            <a:pPr lvl="1"/>
            <a:r>
              <a:rPr lang="en-US" sz="2000" dirty="0"/>
              <a:t>Member appointment by their Ag experiment station director</a:t>
            </a:r>
          </a:p>
          <a:p>
            <a:pPr lvl="1"/>
            <a:r>
              <a:rPr lang="en-US" sz="2000" dirty="0"/>
              <a:t>Work with AA to schedule and plan annual meeting (in-person or virtual) </a:t>
            </a:r>
          </a:p>
          <a:p>
            <a:pPr lvl="1"/>
            <a:r>
              <a:rPr lang="en-US" sz="2000" b="1" dirty="0"/>
              <a:t>Annual meeting:</a:t>
            </a:r>
          </a:p>
          <a:p>
            <a:pPr lvl="2"/>
            <a:r>
              <a:rPr lang="en-US" sz="1800" dirty="0"/>
              <a:t>identify NCAC leadership, </a:t>
            </a:r>
          </a:p>
          <a:p>
            <a:pPr lvl="2"/>
            <a:r>
              <a:rPr lang="en-US" sz="1800" dirty="0"/>
              <a:t>conduct project reviews/discussion, </a:t>
            </a:r>
          </a:p>
          <a:p>
            <a:pPr lvl="2"/>
            <a:r>
              <a:rPr lang="en-US" sz="1800" dirty="0"/>
              <a:t>identify potential National Excellence in Multistate Award nominees, </a:t>
            </a:r>
          </a:p>
          <a:p>
            <a:pPr lvl="2"/>
            <a:r>
              <a:rPr lang="en-US" sz="1800" dirty="0"/>
              <a:t>discuss time and place of future meetings, </a:t>
            </a:r>
          </a:p>
          <a:p>
            <a:pPr lvl="2"/>
            <a:r>
              <a:rPr lang="en-US" sz="1800" dirty="0"/>
              <a:t>state updates/sharing of new programs/challenges/activities</a:t>
            </a:r>
          </a:p>
          <a:p>
            <a:pPr lvl="1"/>
            <a:r>
              <a:rPr lang="en-US" sz="2000" dirty="0"/>
              <a:t>Submit reviews in NIMSS, meeting report (due 60 days after meeting)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32983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F20F-6645-5EC7-6EE7-314CF4EFBF4C}"/>
              </a:ext>
            </a:extLst>
          </p:cNvPr>
          <p:cNvSpPr>
            <a:spLocks noGrp="1"/>
          </p:cNvSpPr>
          <p:nvPr>
            <p:ph type="title"/>
          </p:nvPr>
        </p:nvSpPr>
        <p:spPr>
          <a:xfrm>
            <a:off x="4800600" y="365760"/>
            <a:ext cx="6400800" cy="1325562"/>
          </a:xfrm>
        </p:spPr>
        <p:txBody>
          <a:bodyPr>
            <a:normAutofit fontScale="90000"/>
          </a:bodyPr>
          <a:lstStyle/>
          <a:p>
            <a:pPr algn="ctr"/>
            <a:r>
              <a:rPr lang="en-US" sz="3400" b="1" dirty="0">
                <a:highlight>
                  <a:srgbClr val="FFFF00"/>
                </a:highlight>
              </a:rPr>
              <a:t>NCACXX</a:t>
            </a:r>
            <a:r>
              <a:rPr lang="en-US" sz="3400" b="1" dirty="0"/>
              <a:t>-Related NC Multistate Research Projects</a:t>
            </a:r>
          </a:p>
        </p:txBody>
      </p:sp>
      <p:pic>
        <p:nvPicPr>
          <p:cNvPr id="5" name="Picture 4" descr="Researcher examining growth in a petrie dish">
            <a:extLst>
              <a:ext uri="{FF2B5EF4-FFF2-40B4-BE49-F238E27FC236}">
                <a16:creationId xmlns:a16="http://schemas.microsoft.com/office/drawing/2014/main" id="{93AF51F8-07CD-591F-0F5A-72F9EC5DB101}"/>
              </a:ext>
            </a:extLst>
          </p:cNvPr>
          <p:cNvPicPr>
            <a:picLocks noChangeAspect="1"/>
          </p:cNvPicPr>
          <p:nvPr/>
        </p:nvPicPr>
        <p:blipFill rotWithShape="1">
          <a:blip r:embed="rId3"/>
          <a:srcRect l="26585" r="28124"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B55025C6-A9D4-45FB-BBD5-F4770DAAA128}"/>
              </a:ext>
            </a:extLst>
          </p:cNvPr>
          <p:cNvSpPr>
            <a:spLocks noGrp="1"/>
          </p:cNvSpPr>
          <p:nvPr>
            <p:ph idx="1"/>
          </p:nvPr>
        </p:nvSpPr>
        <p:spPr>
          <a:xfrm>
            <a:off x="4965290" y="2005739"/>
            <a:ext cx="6015571" cy="4174398"/>
          </a:xfrm>
        </p:spPr>
        <p:txBody>
          <a:bodyPr>
            <a:normAutofit/>
          </a:bodyPr>
          <a:lstStyle/>
          <a:p>
            <a:r>
              <a:rPr lang="en-US" sz="1700" dirty="0"/>
              <a:t>Get a list from the NCRA office or check </a:t>
            </a:r>
            <a:r>
              <a:rPr lang="en-US" sz="1700" dirty="0">
                <a:hlinkClick r:id="rId4"/>
              </a:rPr>
              <a:t>https://docs.google.com/spreadsheets/d/1iHH_TSrkzmhMPQnj7OpEi335RGKygir3/edit?usp=sharing&amp;ouid=107961062058360818874&amp;rtpof=true&amp;sd=true</a:t>
            </a:r>
            <a:r>
              <a:rPr lang="en-US" sz="1700" dirty="0"/>
              <a:t> from </a:t>
            </a:r>
            <a:r>
              <a:rPr lang="en-US" sz="1700" dirty="0">
                <a:hlinkClick r:id="rId5"/>
              </a:rPr>
              <a:t>www.ncra-saes.org</a:t>
            </a:r>
            <a:r>
              <a:rPr lang="en-US" sz="1700" dirty="0"/>
              <a:t>, Multistate &amp; AA Resources &gt;&gt; Current NC projects</a:t>
            </a:r>
          </a:p>
          <a:p>
            <a:endParaRPr lang="en-US" sz="1700" dirty="0"/>
          </a:p>
          <a:p>
            <a:endParaRPr lang="en-US" sz="1700" dirty="0"/>
          </a:p>
        </p:txBody>
      </p:sp>
    </p:spTree>
    <p:extLst>
      <p:ext uri="{BB962C8B-B14F-4D97-AF65-F5344CB8AC3E}">
        <p14:creationId xmlns:p14="http://schemas.microsoft.com/office/powerpoint/2010/main" val="27394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sz="4000" b="1" dirty="0"/>
              <a:t>NCRA Timeline:  </a:t>
            </a:r>
            <a:br>
              <a:rPr lang="en-US" sz="4000" b="1" dirty="0"/>
            </a:br>
            <a:r>
              <a:rPr lang="en-US" sz="4000" b="1"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F52AB4F4-C2DF-0840-D047-3E53B593F465}"/>
              </a:ext>
            </a:extLst>
          </p:cNvPr>
          <p:cNvSpPr/>
          <p:nvPr/>
        </p:nvSpPr>
        <p:spPr>
          <a:xfrm>
            <a:off x="5715000" y="4250267"/>
            <a:ext cx="1828800" cy="1524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92A4AE5-2235-E5E4-1905-ECFCFD416586}"/>
              </a:ext>
            </a:extLst>
          </p:cNvPr>
          <p:cNvSpPr/>
          <p:nvPr/>
        </p:nvSpPr>
        <p:spPr>
          <a:xfrm>
            <a:off x="6629400" y="2286001"/>
            <a:ext cx="1905000" cy="1524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a:extLst>
              <a:ext uri="{FF2B5EF4-FFF2-40B4-BE49-F238E27FC236}">
                <a16:creationId xmlns:a16="http://schemas.microsoft.com/office/drawing/2014/main" id="{CD6264FC-082C-BD31-A72B-101B4EFBEB44}"/>
              </a:ext>
            </a:extLst>
          </p:cNvPr>
          <p:cNvSpPr txBox="1"/>
          <p:nvPr/>
        </p:nvSpPr>
        <p:spPr>
          <a:xfrm>
            <a:off x="2062088" y="5889935"/>
            <a:ext cx="8553945" cy="646331"/>
          </a:xfrm>
          <a:prstGeom prst="rect">
            <a:avLst/>
          </a:prstGeom>
          <a:noFill/>
        </p:spPr>
        <p:txBody>
          <a:bodyPr wrap="none" rtlCol="0">
            <a:spAutoFit/>
          </a:bodyPr>
          <a:lstStyle/>
          <a:p>
            <a:pPr algn="ctr"/>
            <a:r>
              <a:rPr lang="en-US" b="1" i="1" dirty="0">
                <a:solidFill>
                  <a:srgbClr val="FF0000"/>
                </a:solidFill>
              </a:rPr>
              <a:t>NCAC reviews are assigned by Chris Hamilton in December </a:t>
            </a:r>
          </a:p>
          <a:p>
            <a:r>
              <a:rPr lang="en-US" b="1" i="1" dirty="0">
                <a:solidFill>
                  <a:srgbClr val="FF0000"/>
                </a:solidFill>
              </a:rPr>
              <a:t>Meeting conducted and reviews completed, ideally, before </a:t>
            </a:r>
            <a:r>
              <a:rPr lang="en-US" b="1" i="1">
                <a:solidFill>
                  <a:srgbClr val="FF0000"/>
                </a:solidFill>
              </a:rPr>
              <a:t>February 15</a:t>
            </a:r>
            <a:endParaRPr lang="en-US" b="1" i="1" dirty="0">
              <a:solidFill>
                <a:srgbClr val="FF0000"/>
              </a:solidFill>
            </a:endParaRPr>
          </a:p>
        </p:txBody>
      </p:sp>
    </p:spTree>
    <p:extLst>
      <p:ext uri="{BB962C8B-B14F-4D97-AF65-F5344CB8AC3E}">
        <p14:creationId xmlns:p14="http://schemas.microsoft.com/office/powerpoint/2010/main" val="132296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3930579" y="113771"/>
            <a:ext cx="6784259" cy="1265767"/>
          </a:xfrm>
        </p:spPr>
        <p:txBody>
          <a:bodyPr vert="horz" lIns="91440" tIns="45720" rIns="91440" bIns="45720" rtlCol="0">
            <a:normAutofit/>
          </a:bodyPr>
          <a:lstStyle/>
          <a:p>
            <a:pPr algn="ctr"/>
            <a:r>
              <a:rPr lang="en-US" sz="4100" b="1" dirty="0"/>
              <a:t>NCACXX—Moving Forward</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3733800" y="1609512"/>
            <a:ext cx="7467599" cy="4943688"/>
          </a:xfrm>
        </p:spPr>
        <p:txBody>
          <a:bodyPr>
            <a:noAutofit/>
          </a:bodyPr>
          <a:lstStyle/>
          <a:p>
            <a:r>
              <a:rPr lang="en-US" sz="2000" dirty="0"/>
              <a:t>Chair?</a:t>
            </a:r>
          </a:p>
          <a:p>
            <a:r>
              <a:rPr lang="en-US" sz="2000" dirty="0"/>
              <a:t>Secretary?</a:t>
            </a:r>
          </a:p>
          <a:p>
            <a:r>
              <a:rPr lang="en-US" sz="2000" dirty="0"/>
              <a:t>In-person or virtual meeting?</a:t>
            </a:r>
          </a:p>
          <a:p>
            <a:pPr lvl="1"/>
            <a:r>
              <a:rPr lang="en-US" sz="2000" dirty="0"/>
              <a:t>Best dates?</a:t>
            </a:r>
          </a:p>
          <a:p>
            <a:pPr lvl="1"/>
            <a:r>
              <a:rPr lang="en-US" sz="2000" dirty="0"/>
              <a:t>Where?</a:t>
            </a:r>
          </a:p>
          <a:p>
            <a:r>
              <a:rPr lang="en-US" sz="2000" dirty="0"/>
              <a:t>NIFA Rep:</a:t>
            </a:r>
          </a:p>
          <a:p>
            <a:r>
              <a:rPr lang="en-US" sz="2400" dirty="0"/>
              <a:t>Reach out to department heads at other NC (and beyond!) institutions &amp; ask to join!</a:t>
            </a:r>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533400" y="281484"/>
            <a:ext cx="9692640" cy="1325562"/>
          </a:xfrm>
        </p:spPr>
        <p:txBody>
          <a:bodyPr>
            <a:normAutofit/>
          </a:bodyPr>
          <a:lstStyle/>
          <a:p>
            <a:pPr algn="ctr"/>
            <a:r>
              <a:rPr lang="en-US" b="1" dirty="0">
                <a:solidFill>
                  <a:srgbClr val="FFFFFF"/>
                </a:solidFill>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pic>
        <p:nvPicPr>
          <p:cNvPr id="6" name="Picture 5">
            <a:extLst>
              <a:ext uri="{FF2B5EF4-FFF2-40B4-BE49-F238E27FC236}">
                <a16:creationId xmlns:a16="http://schemas.microsoft.com/office/drawing/2014/main" id="{773F04CF-6EA7-2D9C-6778-E110364DDD4E}"/>
              </a:ext>
            </a:extLst>
          </p:cNvPr>
          <p:cNvPicPr>
            <a:picLocks noChangeAspect="1"/>
          </p:cNvPicPr>
          <p:nvPr/>
        </p:nvPicPr>
        <p:blipFill>
          <a:blip r:embed="rId3"/>
          <a:stretch>
            <a:fillRect/>
          </a:stretch>
        </p:blipFill>
        <p:spPr>
          <a:xfrm>
            <a:off x="1915110" y="3678762"/>
            <a:ext cx="2482460" cy="1861845"/>
          </a:xfrm>
          <a:prstGeom prst="rect">
            <a:avLst/>
          </a:prstGeom>
        </p:spPr>
      </p:pic>
      <p:sp>
        <p:nvSpPr>
          <p:cNvPr id="7" name="TextBox 6">
            <a:extLst>
              <a:ext uri="{FF2B5EF4-FFF2-40B4-BE49-F238E27FC236}">
                <a16:creationId xmlns:a16="http://schemas.microsoft.com/office/drawing/2014/main" id="{A349E471-7EE1-ACA5-C58B-6F7CCF2ADB4E}"/>
              </a:ext>
            </a:extLst>
          </p:cNvPr>
          <p:cNvSpPr txBox="1"/>
          <p:nvPr/>
        </p:nvSpPr>
        <p:spPr>
          <a:xfrm>
            <a:off x="24581" y="5714999"/>
            <a:ext cx="6676828" cy="646331"/>
          </a:xfrm>
          <a:prstGeom prst="rect">
            <a:avLst/>
          </a:prstGeom>
          <a:noFill/>
        </p:spPr>
        <p:txBody>
          <a:bodyPr wrap="none" rtlCol="0">
            <a:spAutoFit/>
          </a:bodyPr>
          <a:lstStyle/>
          <a:p>
            <a:pPr algn="ctr"/>
            <a:r>
              <a:rPr lang="en-US" b="1" dirty="0"/>
              <a:t>2023 Excellence in Multistate Research Award Winner</a:t>
            </a:r>
          </a:p>
          <a:p>
            <a:pPr algn="ctr"/>
            <a:r>
              <a:rPr lang="en-US" dirty="0"/>
              <a:t>Managing Soybean Diseases (NCERA-137)</a:t>
            </a: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4"/>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sp>
        <p:nvSpPr>
          <p:cNvPr id="14" name="Rectangle 13">
            <a:extLst>
              <a:ext uri="{FF2B5EF4-FFF2-40B4-BE49-F238E27FC236}">
                <a16:creationId xmlns:a16="http://schemas.microsoft.com/office/drawing/2014/main" id="{E8FB82C6-3DC9-14A9-4347-BD914BE7095D}"/>
              </a:ext>
            </a:extLst>
          </p:cNvPr>
          <p:cNvSpPr/>
          <p:nvPr/>
        </p:nvSpPr>
        <p:spPr>
          <a:xfrm>
            <a:off x="1664076" y="4044509"/>
            <a:ext cx="7804470" cy="936071"/>
          </a:xfrm>
          <a:prstGeom prst="rect">
            <a:avLst/>
          </a:prstGeom>
          <a:solidFill>
            <a:schemeClr val="bg1"/>
          </a:solid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Making a Difference</a:t>
            </a:r>
          </a:p>
        </p:txBody>
      </p:sp>
    </p:spTree>
    <p:extLst>
      <p:ext uri="{BB962C8B-B14F-4D97-AF65-F5344CB8AC3E}">
        <p14:creationId xmlns:p14="http://schemas.microsoft.com/office/powerpoint/2010/main" val="30283374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17B-BC2C-76F2-4B6C-572A35CAB20C}"/>
              </a:ext>
            </a:extLst>
          </p:cNvPr>
          <p:cNvSpPr>
            <a:spLocks noGrp="1"/>
          </p:cNvSpPr>
          <p:nvPr>
            <p:ph type="title"/>
          </p:nvPr>
        </p:nvSpPr>
        <p:spPr>
          <a:xfrm>
            <a:off x="6248400" y="152400"/>
            <a:ext cx="4876800" cy="1043982"/>
          </a:xfrm>
        </p:spPr>
        <p:txBody>
          <a:bodyPr>
            <a:normAutofit fontScale="90000"/>
          </a:bodyPr>
          <a:lstStyle/>
          <a:p>
            <a:pPr algn="ctr"/>
            <a:r>
              <a:rPr lang="en-US" sz="3700" b="1" dirty="0"/>
              <a:t>Why do we need </a:t>
            </a:r>
            <a:r>
              <a:rPr lang="en-US" sz="3700" b="1" dirty="0">
                <a:solidFill>
                  <a:srgbClr val="FF0000"/>
                </a:solidFill>
              </a:rPr>
              <a:t>NCAC</a:t>
            </a:r>
            <a:r>
              <a:rPr lang="en-US" sz="3700" b="1" dirty="0"/>
              <a:t>s?</a:t>
            </a:r>
          </a:p>
        </p:txBody>
      </p:sp>
      <p:pic>
        <p:nvPicPr>
          <p:cNvPr id="5" name="Picture 4">
            <a:extLst>
              <a:ext uri="{FF2B5EF4-FFF2-40B4-BE49-F238E27FC236}">
                <a16:creationId xmlns:a16="http://schemas.microsoft.com/office/drawing/2014/main" id="{CF2A958D-98D6-0A4F-6DAB-B11613D5B793}"/>
              </a:ext>
            </a:extLst>
          </p:cNvPr>
          <p:cNvPicPr>
            <a:picLocks noChangeAspect="1"/>
          </p:cNvPicPr>
          <p:nvPr/>
        </p:nvPicPr>
        <p:blipFill rotWithShape="1">
          <a:blip r:embed="rId3"/>
          <a:srcRect l="14868" r="35142"/>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5BAA6033-6F59-44F1-165D-00356D4A8D4F}"/>
              </a:ext>
            </a:extLst>
          </p:cNvPr>
          <p:cNvSpPr>
            <a:spLocks noGrp="1"/>
          </p:cNvSpPr>
          <p:nvPr>
            <p:ph idx="1"/>
          </p:nvPr>
        </p:nvSpPr>
        <p:spPr>
          <a:xfrm>
            <a:off x="6172200" y="1447800"/>
            <a:ext cx="5029200" cy="5105400"/>
          </a:xfrm>
        </p:spPr>
        <p:txBody>
          <a:bodyPr>
            <a:noAutofit/>
          </a:bodyPr>
          <a:lstStyle/>
          <a:p>
            <a:r>
              <a:rPr lang="en-US" b="1" dirty="0">
                <a:solidFill>
                  <a:srgbClr val="FF0000"/>
                </a:solidFill>
              </a:rPr>
              <a:t>N</a:t>
            </a:r>
            <a:r>
              <a:rPr lang="en-US" dirty="0"/>
              <a:t>orth </a:t>
            </a:r>
            <a:r>
              <a:rPr lang="en-US" b="1" dirty="0">
                <a:solidFill>
                  <a:srgbClr val="FF0000"/>
                </a:solidFill>
              </a:rPr>
              <a:t>C</a:t>
            </a:r>
            <a:r>
              <a:rPr lang="en-US" dirty="0"/>
              <a:t>entral </a:t>
            </a:r>
            <a:r>
              <a:rPr lang="en-US" b="1" dirty="0">
                <a:solidFill>
                  <a:srgbClr val="FF0000"/>
                </a:solidFill>
              </a:rPr>
              <a:t>A</a:t>
            </a:r>
            <a:r>
              <a:rPr lang="en-US" dirty="0"/>
              <a:t>dvisory </a:t>
            </a:r>
            <a:r>
              <a:rPr lang="en-US" b="1" dirty="0">
                <a:solidFill>
                  <a:srgbClr val="FF0000"/>
                </a:solidFill>
              </a:rPr>
              <a:t>C</a:t>
            </a:r>
            <a:r>
              <a:rPr lang="en-US" dirty="0"/>
              <a:t>ommittees advise </a:t>
            </a:r>
            <a:r>
              <a:rPr lang="en-US" sz="1800" dirty="0"/>
              <a:t>the NCR Ag Experiment Station Directors</a:t>
            </a:r>
          </a:p>
          <a:p>
            <a:r>
              <a:rPr lang="en-US" dirty="0"/>
              <a:t>Provide scientific expertise, science priority recommendations, and review of NC multistate research projects (existing and proposed)</a:t>
            </a:r>
          </a:p>
          <a:p>
            <a:r>
              <a:rPr lang="en-US" dirty="0"/>
              <a:t>Provide a venue for connection, coordination, and collaboration of leadership across our region</a:t>
            </a:r>
          </a:p>
          <a:p>
            <a:pPr lvl="1"/>
            <a:r>
              <a:rPr lang="en-US" sz="1800" dirty="0"/>
              <a:t>Including updates from USDA-NIFA or others </a:t>
            </a:r>
          </a:p>
          <a:p>
            <a:r>
              <a:rPr lang="en-US" dirty="0"/>
              <a:t>Membership consists of unit leaders (i.e., department heads/chairs, directors) in a specific discipline area(s)</a:t>
            </a:r>
          </a:p>
          <a:p>
            <a:endParaRPr lang="en-US" dirty="0"/>
          </a:p>
          <a:p>
            <a:endParaRPr lang="en-US" dirty="0"/>
          </a:p>
        </p:txBody>
      </p:sp>
    </p:spTree>
    <p:extLst>
      <p:ext uri="{BB962C8B-B14F-4D97-AF65-F5344CB8AC3E}">
        <p14:creationId xmlns:p14="http://schemas.microsoft.com/office/powerpoint/2010/main" val="420219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914399" y="397604"/>
            <a:ext cx="6624289" cy="1060388"/>
          </a:xfrm>
        </p:spPr>
        <p:txBody>
          <a:bodyPr>
            <a:noAutofit/>
          </a:bodyPr>
          <a:lstStyle/>
          <a:p>
            <a:pPr algn="ctr"/>
            <a:r>
              <a:rPr lang="en-US" sz="36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1828800"/>
            <a:ext cx="6624289" cy="4114800"/>
          </a:xfrm>
        </p:spPr>
        <p:txBody>
          <a:bodyPr>
            <a:noAutofit/>
          </a:bodyPr>
          <a:lstStyle/>
          <a:p>
            <a:r>
              <a:rPr lang="en-US" sz="20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2000" b="1" i="1" dirty="0">
                <a:latin typeface="Bodoni MT" panose="02070603080606020203" pitchFamily="18" charset="0"/>
              </a:rPr>
              <a:t>require USDA-approved Plans of Work from each eligible SAES prior to the distribution of funds</a:t>
            </a:r>
          </a:p>
          <a:p>
            <a:r>
              <a:rPr lang="en-US" sz="2000" b="1" dirty="0">
                <a:solidFill>
                  <a:srgbClr val="FF0000"/>
                </a:solidFill>
                <a:latin typeface="Bodoni MT" panose="02070603080606020203" pitchFamily="18" charset="0"/>
              </a:rPr>
              <a:t>AREERA requires scientific peer review of all capacity funded research, including multistate and integrated research </a:t>
            </a:r>
          </a:p>
          <a:p>
            <a:r>
              <a:rPr lang="en-US" sz="2000" dirty="0">
                <a:latin typeface="Bodoni MT" panose="02070603080606020203" pitchFamily="18" charset="0"/>
              </a:rPr>
              <a:t>State ag experiment station directors (SAES) have responsibility for the multistate research program and </a:t>
            </a:r>
            <a:r>
              <a:rPr lang="en-US" sz="2000" b="1" dirty="0">
                <a:solidFill>
                  <a:srgbClr val="FF0000"/>
                </a:solidFill>
                <a:latin typeface="Bodoni MT" panose="02070603080606020203" pitchFamily="18" charset="0"/>
              </a:rPr>
              <a:t>have delegated it to the regional associations. </a:t>
            </a:r>
            <a:endParaRPr lang="en-US" sz="2000" b="1" i="1" dirty="0">
              <a:solidFill>
                <a:srgbClr val="FF0000"/>
              </a:solidFill>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1" y="1375439"/>
            <a:ext cx="6670672" cy="5265234"/>
          </a:xfrm>
        </p:spPr>
        <p:txBody>
          <a:bodyPr>
            <a:noAutofit/>
          </a:bodyPr>
          <a:lstStyle/>
          <a:p>
            <a:r>
              <a:rPr lang="en-US" dirty="0">
                <a:latin typeface="Bodoni MT" panose="02070603080606020203" pitchFamily="18" charset="0"/>
              </a:rPr>
              <a:t>4-1862 regional associations, 1-1890 regional association for research (equivalent number for Cooperative Extension regional associations)</a:t>
            </a:r>
          </a:p>
          <a:p>
            <a:r>
              <a:rPr lang="en-US" dirty="0">
                <a:latin typeface="Bodoni MT" panose="02070603080606020203" pitchFamily="18" charset="0"/>
              </a:rPr>
              <a:t>Facilitate the cooperation, coordination, planning, and other management of regional and national food, agriculture and natural resources </a:t>
            </a:r>
            <a:r>
              <a:rPr lang="en-US" dirty="0"/>
              <a:t>research</a:t>
            </a:r>
            <a:r>
              <a:rPr lang="en-US" dirty="0">
                <a:latin typeface="Bodoni MT" panose="02070603080606020203" pitchFamily="18" charset="0"/>
              </a:rPr>
              <a:t>*</a:t>
            </a:r>
          </a:p>
          <a:p>
            <a:pPr lvl="1"/>
            <a:r>
              <a:rPr lang="en-US" sz="1800" dirty="0">
                <a:latin typeface="Bodoni MT" panose="02070603080606020203" pitchFamily="18" charset="0"/>
              </a:rPr>
              <a:t>*1890, 1994, and some 1862 LGUs are not required by AREERA to have multistate research or integrated research and extension activities.</a:t>
            </a:r>
          </a:p>
          <a:p>
            <a:r>
              <a:rPr lang="en-US" sz="2000" b="1" dirty="0">
                <a:solidFill>
                  <a:srgbClr val="FF0000"/>
                </a:solidFill>
                <a:latin typeface="Bodoni MT" panose="02070603080606020203" pitchFamily="18" charset="0"/>
              </a:rPr>
              <a:t>Management of regional multistate research includes</a:t>
            </a:r>
            <a:r>
              <a:rPr lang="en-US" dirty="0">
                <a:latin typeface="Bodoni MT" panose="02070603080606020203" pitchFamily="18" charset="0"/>
              </a:rPr>
              <a:t>:</a:t>
            </a:r>
          </a:p>
          <a:p>
            <a:pPr lvl="1"/>
            <a:r>
              <a:rPr lang="en-US" sz="1800" dirty="0">
                <a:latin typeface="Bodoni MT" panose="02070603080606020203" pitchFamily="18" charset="0"/>
              </a:rPr>
              <a:t>collect stakeholder input, </a:t>
            </a:r>
          </a:p>
          <a:p>
            <a:pPr lvl="1"/>
            <a:r>
              <a:rPr lang="en-US" sz="1800" dirty="0">
                <a:latin typeface="Bodoni MT" panose="02070603080606020203" pitchFamily="18" charset="0"/>
              </a:rPr>
              <a:t>establish research priorities,</a:t>
            </a:r>
          </a:p>
          <a:p>
            <a:pPr lvl="1"/>
            <a:r>
              <a:rPr lang="en-US" sz="1800" dirty="0">
                <a:latin typeface="Bodoni MT" panose="02070603080606020203" pitchFamily="18" charset="0"/>
              </a:rPr>
              <a:t>facilitate research collaboration, coordination,</a:t>
            </a:r>
          </a:p>
          <a:p>
            <a:pPr lvl="1"/>
            <a:r>
              <a:rPr lang="en-US" sz="1800" dirty="0">
                <a:solidFill>
                  <a:schemeClr val="tx1"/>
                </a:solidFill>
                <a:latin typeface="Bodoni MT" panose="02070603080606020203" pitchFamily="18" charset="0"/>
              </a:rPr>
              <a:t>manage multistate research portfolio, including scientific peer review, </a:t>
            </a:r>
          </a:p>
          <a:p>
            <a:pPr lvl="1"/>
            <a:r>
              <a:rPr lang="en-US" sz="1800" dirty="0">
                <a:latin typeface="Bodoni MT" panose="02070603080606020203" pitchFamily="18" charset="0"/>
              </a:rPr>
              <a:t>establish regional partnerships, </a:t>
            </a:r>
          </a:p>
          <a:p>
            <a:pPr lvl="1"/>
            <a:r>
              <a:rPr lang="en-US" sz="1800" dirty="0">
                <a:latin typeface="Bodoni MT" panose="02070603080606020203" pitchFamily="18" charset="0"/>
              </a:rPr>
              <a:t>and other activities as needed.</a:t>
            </a:r>
          </a:p>
          <a:p>
            <a:endParaRPr lang="en-US" dirty="0">
              <a:latin typeface="Bodoni MT" panose="02070603080606020203" pitchFamily="18" charset="0"/>
            </a:endParaRPr>
          </a:p>
          <a:p>
            <a:endParaRPr lang="en-US" dirty="0">
              <a:latin typeface="Bodoni MT" panose="02070603080606020203" pitchFamily="18" charset="0"/>
            </a:endParaRPr>
          </a:p>
          <a:p>
            <a:pPr marL="0" indent="0">
              <a:buNone/>
            </a:pPr>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grpSp>
        <p:nvGrpSpPr>
          <p:cNvPr id="13" name="Group 12">
            <a:extLst>
              <a:ext uri="{FF2B5EF4-FFF2-40B4-BE49-F238E27FC236}">
                <a16:creationId xmlns:a16="http://schemas.microsoft.com/office/drawing/2014/main" id="{1C296D5B-E5C0-229E-BD94-B31CA9BC1FE2}"/>
              </a:ext>
            </a:extLst>
          </p:cNvPr>
          <p:cNvGrpSpPr/>
          <p:nvPr/>
        </p:nvGrpSpPr>
        <p:grpSpPr>
          <a:xfrm>
            <a:off x="6347148" y="2362200"/>
            <a:ext cx="4907903" cy="2692207"/>
            <a:chOff x="1408289" y="4064287"/>
            <a:chExt cx="5770665" cy="2499738"/>
          </a:xfrm>
        </p:grpSpPr>
        <p:pic>
          <p:nvPicPr>
            <p:cNvPr id="4" name="Picture 3">
              <a:extLst>
                <a:ext uri="{FF2B5EF4-FFF2-40B4-BE49-F238E27FC236}">
                  <a16:creationId xmlns:a16="http://schemas.microsoft.com/office/drawing/2014/main" id="{44A16073-AD7B-B39A-3F1A-EF220A8F3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289" y="4294229"/>
              <a:ext cx="899898" cy="899898"/>
            </a:xfrm>
            <a:prstGeom prst="rect">
              <a:avLst/>
            </a:prstGeom>
          </p:spPr>
        </p:pic>
        <p:grpSp>
          <p:nvGrpSpPr>
            <p:cNvPr id="8" name="Group 7">
              <a:extLst>
                <a:ext uri="{FF2B5EF4-FFF2-40B4-BE49-F238E27FC236}">
                  <a16:creationId xmlns:a16="http://schemas.microsoft.com/office/drawing/2014/main" id="{B85BD6BA-6BBB-CDDD-7278-001CA6195959}"/>
                </a:ext>
              </a:extLst>
            </p:cNvPr>
            <p:cNvGrpSpPr/>
            <p:nvPr/>
          </p:nvGrpSpPr>
          <p:grpSpPr>
            <a:xfrm>
              <a:off x="1999230" y="5306621"/>
              <a:ext cx="1073305" cy="1257404"/>
              <a:chOff x="2526137" y="5068399"/>
              <a:chExt cx="1073305" cy="1257404"/>
            </a:xfrm>
          </p:grpSpPr>
          <p:pic>
            <p:nvPicPr>
              <p:cNvPr id="6" name="Picture 5">
                <a:extLst>
                  <a:ext uri="{FF2B5EF4-FFF2-40B4-BE49-F238E27FC236}">
                    <a16:creationId xmlns:a16="http://schemas.microsoft.com/office/drawing/2014/main" id="{9414034B-79F8-8B0B-26E1-F6FE48192BE8}"/>
                  </a:ext>
                </a:extLst>
              </p:cNvPr>
              <p:cNvPicPr>
                <a:picLocks noChangeAspect="1"/>
              </p:cNvPicPr>
              <p:nvPr/>
            </p:nvPicPr>
            <p:blipFill>
              <a:blip r:embed="rId4"/>
              <a:stretch>
                <a:fillRect/>
              </a:stretch>
            </p:blipFill>
            <p:spPr>
              <a:xfrm>
                <a:off x="2526137" y="5068399"/>
                <a:ext cx="987779" cy="987779"/>
              </a:xfrm>
              <a:prstGeom prst="rect">
                <a:avLst/>
              </a:prstGeom>
            </p:spPr>
          </p:pic>
          <p:sp>
            <p:nvSpPr>
              <p:cNvPr id="7" name="TextBox 6">
                <a:extLst>
                  <a:ext uri="{FF2B5EF4-FFF2-40B4-BE49-F238E27FC236}">
                    <a16:creationId xmlns:a16="http://schemas.microsoft.com/office/drawing/2014/main" id="{357AED0A-A8CC-9010-DEF2-ECC635CB7801}"/>
                  </a:ext>
                </a:extLst>
              </p:cNvPr>
              <p:cNvSpPr txBox="1"/>
              <p:nvPr/>
            </p:nvSpPr>
            <p:spPr>
              <a:xfrm>
                <a:off x="2740361" y="6048804"/>
                <a:ext cx="859081" cy="276999"/>
              </a:xfrm>
              <a:prstGeom prst="rect">
                <a:avLst/>
              </a:prstGeom>
              <a:noFill/>
            </p:spPr>
            <p:txBody>
              <a:bodyPr wrap="none" rtlCol="0">
                <a:spAutoFit/>
              </a:bodyPr>
              <a:lstStyle/>
              <a:p>
                <a:pPr defTabSz="448056">
                  <a:spcAft>
                    <a:spcPts val="600"/>
                  </a:spcAft>
                </a:pPr>
                <a:r>
                  <a:rPr lang="en-US" sz="1176" b="1" kern="1200">
                    <a:solidFill>
                      <a:schemeClr val="tx1"/>
                    </a:solidFill>
                    <a:latin typeface="Arial" panose="020B0604020202020204" pitchFamily="34" charset="0"/>
                    <a:ea typeface="+mn-ea"/>
                    <a:cs typeface="Arial" panose="020B0604020202020204" pitchFamily="34" charset="0"/>
                  </a:rPr>
                  <a:t>WAAESD</a:t>
                </a:r>
                <a:endParaRPr lang="en-US" sz="1200" b="1">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2E3E5407-15F3-2020-17F0-C6AFF5672A5A}"/>
                </a:ext>
              </a:extLst>
            </p:cNvPr>
            <p:cNvPicPr>
              <a:picLocks noChangeAspect="1"/>
            </p:cNvPicPr>
            <p:nvPr/>
          </p:nvPicPr>
          <p:blipFill>
            <a:blip r:embed="rId5"/>
            <a:stretch>
              <a:fillRect/>
            </a:stretch>
          </p:blipFill>
          <p:spPr>
            <a:xfrm>
              <a:off x="3016740" y="4064287"/>
              <a:ext cx="2500917" cy="732106"/>
            </a:xfrm>
            <a:prstGeom prst="rect">
              <a:avLst/>
            </a:prstGeom>
          </p:spPr>
        </p:pic>
        <p:pic>
          <p:nvPicPr>
            <p:cNvPr id="11" name="Picture 10">
              <a:extLst>
                <a:ext uri="{FF2B5EF4-FFF2-40B4-BE49-F238E27FC236}">
                  <a16:creationId xmlns:a16="http://schemas.microsoft.com/office/drawing/2014/main" id="{FD594472-113C-F14C-623F-1156BE8A3A98}"/>
                </a:ext>
              </a:extLst>
            </p:cNvPr>
            <p:cNvPicPr>
              <a:picLocks noChangeAspect="1"/>
            </p:cNvPicPr>
            <p:nvPr/>
          </p:nvPicPr>
          <p:blipFill>
            <a:blip r:embed="rId6"/>
            <a:stretch>
              <a:fillRect/>
            </a:stretch>
          </p:blipFill>
          <p:spPr>
            <a:xfrm>
              <a:off x="5289221" y="4850876"/>
              <a:ext cx="1889733" cy="510228"/>
            </a:xfrm>
            <a:prstGeom prst="rect">
              <a:avLst/>
            </a:prstGeom>
          </p:spPr>
        </p:pic>
        <p:pic>
          <p:nvPicPr>
            <p:cNvPr id="12" name="Picture 11">
              <a:extLst>
                <a:ext uri="{FF2B5EF4-FFF2-40B4-BE49-F238E27FC236}">
                  <a16:creationId xmlns:a16="http://schemas.microsoft.com/office/drawing/2014/main" id="{C8FAB0BD-D91A-45DC-BBE9-2DAF5FAD8CCE}"/>
                </a:ext>
              </a:extLst>
            </p:cNvPr>
            <p:cNvPicPr>
              <a:picLocks noChangeAspect="1"/>
            </p:cNvPicPr>
            <p:nvPr/>
          </p:nvPicPr>
          <p:blipFill rotWithShape="1">
            <a:blip r:embed="rId7"/>
            <a:srcRect r="5345"/>
            <a:stretch/>
          </p:blipFill>
          <p:spPr>
            <a:xfrm>
              <a:off x="3497304" y="5408213"/>
              <a:ext cx="1889733" cy="1143000"/>
            </a:xfrm>
            <a:prstGeom prst="rect">
              <a:avLst/>
            </a:prstGeom>
          </p:spPr>
        </p:pic>
      </p:grpSp>
    </p:spTree>
    <p:extLst>
      <p:ext uri="{BB962C8B-B14F-4D97-AF65-F5344CB8AC3E}">
        <p14:creationId xmlns:p14="http://schemas.microsoft.com/office/powerpoint/2010/main" val="342317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937993" y="100351"/>
            <a:ext cx="6977857" cy="1639979"/>
          </a:xfrm>
        </p:spPr>
        <p:txBody>
          <a:bodyPr>
            <a:normAutofit fontScale="90000"/>
          </a:bodyPr>
          <a:lstStyle/>
          <a:p>
            <a:pPr algn="ctr"/>
            <a:r>
              <a:rPr lang="en-US" sz="3600" b="1" dirty="0"/>
              <a:t>NCRA</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NCRA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29130" y="1541383"/>
            <a:ext cx="7428079" cy="4174398"/>
          </a:xfrm>
        </p:spPr>
        <p:txBody>
          <a:bodyPr>
            <a:noAutofit/>
          </a:bodyPr>
          <a:lstStyle/>
          <a:p>
            <a:r>
              <a:rPr lang="en-US" dirty="0"/>
              <a:t>12 Member Institutions</a:t>
            </a:r>
          </a:p>
          <a:p>
            <a:r>
              <a:rPr lang="en-US" dirty="0"/>
              <a:t>Established 1947</a:t>
            </a:r>
          </a:p>
          <a:p>
            <a:r>
              <a:rPr lang="en-US" dirty="0"/>
              <a:t>&gt; 90 multistate research projects portfolio</a:t>
            </a:r>
          </a:p>
          <a:p>
            <a:r>
              <a:rPr lang="en-US" dirty="0"/>
              <a:t>NC specific projects have nationwide participation and topics cut across food, agriculture and natural resources topics</a:t>
            </a:r>
          </a:p>
          <a:p>
            <a:r>
              <a:rPr lang="en-US" dirty="0"/>
              <a:t>12 Directors of Ag Experiment Stations make up voting body</a:t>
            </a:r>
          </a:p>
          <a:p>
            <a:r>
              <a:rPr lang="en-US" dirty="0"/>
              <a:t>CEO/Chair- </a:t>
            </a:r>
            <a:r>
              <a:rPr lang="en-US" dirty="0">
                <a:highlight>
                  <a:srgbClr val="FFFF00"/>
                </a:highlight>
              </a:rPr>
              <a:t>Dr. Gary Pierzynski (The Ohio State University)check on this with NCRA office, changes annually.</a:t>
            </a:r>
          </a:p>
          <a:p>
            <a:r>
              <a:rPr lang="en-US" dirty="0"/>
              <a:t>Regional level initiatives and activities (e.g., Climate Research Program, new Administrator’s Bootcamp, NCRA Ag Communicators Consortium)</a:t>
            </a:r>
          </a:p>
          <a:p>
            <a:r>
              <a:rPr lang="en-US" dirty="0"/>
              <a:t>Engage with Association of Public and Land Grant Universities (APLU) at the national level through service on budget, legislations and advocacy, science and technology, diversity catalyst, and other committees.</a:t>
            </a:r>
          </a:p>
          <a:p>
            <a:endParaRPr lang="en-US" dirty="0"/>
          </a:p>
          <a:p>
            <a:endParaRPr lang="en-US" dirty="0"/>
          </a:p>
        </p:txBody>
      </p:sp>
      <p:pic>
        <p:nvPicPr>
          <p:cNvPr id="4" name="Picture 3">
            <a:extLst>
              <a:ext uri="{FF2B5EF4-FFF2-40B4-BE49-F238E27FC236}">
                <a16:creationId xmlns:a16="http://schemas.microsoft.com/office/drawing/2014/main" id="{860DBB41-1AC5-8E78-76AA-DA5D85D71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321" y="2286000"/>
            <a:ext cx="1342582" cy="1342582"/>
          </a:xfrm>
          <a:prstGeom prst="rect">
            <a:avLst/>
          </a:prstGeom>
        </p:spPr>
      </p:pic>
    </p:spTree>
    <p:extLst>
      <p:ext uri="{BB962C8B-B14F-4D97-AF65-F5344CB8AC3E}">
        <p14:creationId xmlns:p14="http://schemas.microsoft.com/office/powerpoint/2010/main" val="6699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33089" y="-289411"/>
            <a:ext cx="6705600" cy="1807864"/>
          </a:xfrm>
        </p:spPr>
        <p:txBody>
          <a:bodyPr>
            <a:normAutofit/>
          </a:bodyPr>
          <a:lstStyle/>
          <a:p>
            <a:pPr algn="ctr"/>
            <a:r>
              <a:rPr lang="en-US" sz="3200" b="1" dirty="0"/>
              <a:t>NCRA Office- We are here to help!</a:t>
            </a:r>
            <a:br>
              <a:rPr lang="en-US" sz="2800" dirty="0"/>
            </a:br>
            <a:r>
              <a:rPr lang="en-US" sz="4000" i="1" dirty="0"/>
              <a:t> </a:t>
            </a:r>
            <a:r>
              <a:rPr lang="en-US" sz="3200" i="1" dirty="0">
                <a:solidFill>
                  <a:srgbClr val="0070C0"/>
                </a:solidFill>
              </a:rPr>
              <a:t>https:www.ncra-saes.org</a:t>
            </a:r>
            <a:endParaRPr lang="en-US" sz="3200" dirty="0">
              <a:solidFill>
                <a:srgbClr val="0070C0"/>
              </a:solidFill>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518452"/>
            <a:ext cx="6624288" cy="5339537"/>
          </a:xfrm>
        </p:spPr>
        <p:txBody>
          <a:bodyPr>
            <a:normAutofit/>
          </a:bodyPr>
          <a:lstStyle/>
          <a:p>
            <a:r>
              <a:rPr lang="en-US" b="1" i="1" dirty="0"/>
              <a:t>Jeanette Thurston</a:t>
            </a:r>
            <a:r>
              <a:rPr lang="en-US" dirty="0"/>
              <a:t>—Executive Director</a:t>
            </a:r>
          </a:p>
          <a:p>
            <a:r>
              <a:rPr lang="en-US" b="1" i="1" dirty="0"/>
              <a:t>Christina (Chris) Hamilton</a:t>
            </a:r>
            <a:r>
              <a:rPr lang="en-US" dirty="0"/>
              <a:t>—Assistant Director and regional NIMSS System Administrator</a:t>
            </a:r>
          </a:p>
          <a:p>
            <a:pPr lvl="1"/>
            <a:endParaRPr lang="en-US" b="1" u="sng" dirty="0"/>
          </a:p>
          <a:p>
            <a:pPr lvl="1"/>
            <a:r>
              <a:rPr lang="en-US" b="1" u="sng" dirty="0"/>
              <a:t>Multistate specific activities</a:t>
            </a:r>
            <a:r>
              <a:rPr lang="en-US" dirty="0"/>
              <a:t>:</a:t>
            </a:r>
          </a:p>
          <a:p>
            <a:pPr lvl="3"/>
            <a:r>
              <a:rPr lang="en-US" b="1" dirty="0"/>
              <a:t>Oversees the NC Multistate portfolio</a:t>
            </a:r>
          </a:p>
          <a:p>
            <a:pPr lvl="3"/>
            <a:r>
              <a:rPr lang="en-US" b="1" dirty="0"/>
              <a:t>Works with AAs to ensure projects meet annually and submit complete, on-time reports to NIMSS</a:t>
            </a:r>
          </a:p>
          <a:p>
            <a:pPr lvl="3"/>
            <a:r>
              <a:rPr lang="en-US" b="1" dirty="0"/>
              <a:t>Assists AAs, committee members, and SAES staff with NIMSS</a:t>
            </a:r>
          </a:p>
          <a:p>
            <a:pPr lvl="3"/>
            <a:r>
              <a:rPr lang="en-US" b="1" dirty="0"/>
              <a:t>Shares appropriate information from NCRA directors with AAs and committees</a:t>
            </a:r>
          </a:p>
          <a:p>
            <a:pPr lvl="3"/>
            <a:r>
              <a:rPr lang="en-US" b="1" dirty="0"/>
              <a:t>Coordinates and ensures a timely project review process</a:t>
            </a:r>
          </a:p>
          <a:p>
            <a:pPr lvl="3"/>
            <a:r>
              <a:rPr lang="en-US" b="1" dirty="0"/>
              <a:t>Informs NIFA that projects have been regionally approved</a:t>
            </a:r>
          </a:p>
          <a:p>
            <a:r>
              <a:rPr lang="en-US" b="1" dirty="0"/>
              <a:t>NCRA WEBSITE HAS A LOT OF MULTISTATE PROJECT RESOURCES INCLUDING:</a:t>
            </a:r>
          </a:p>
          <a:p>
            <a:pPr lvl="2"/>
            <a:r>
              <a:rPr lang="en-US" sz="1600" i="1" dirty="0"/>
              <a:t>NC virtual multistate project handbook, NRSP guidelines and several other resources</a:t>
            </a:r>
          </a:p>
          <a:p>
            <a:pPr marL="0" indent="0">
              <a:buNone/>
            </a:pPr>
            <a:endParaRPr lang="en-US" dirty="0"/>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81267" y="76200"/>
            <a:ext cx="6312310" cy="1325562"/>
          </a:xfrm>
        </p:spPr>
        <p:txBody>
          <a:bodyPr>
            <a:normAutofit/>
          </a:bodyPr>
          <a:lstStyle/>
          <a:p>
            <a:pPr algn="ctr"/>
            <a:r>
              <a:rPr lang="en-US" sz="4000" b="1" dirty="0"/>
              <a:t>Hatch Multistate Research 101</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16796" y="1524000"/>
            <a:ext cx="6585155" cy="5113337"/>
          </a:xfrm>
        </p:spPr>
        <p:txBody>
          <a:bodyPr>
            <a:normAutofit/>
          </a:bodyPr>
          <a:lstStyle/>
          <a:p>
            <a:r>
              <a:rPr lang="en-US" sz="2000" b="1" dirty="0">
                <a:latin typeface="Bodoni MT" panose="02070603080606020203" pitchFamily="18" charset="0"/>
              </a:rPr>
              <a:t>NCRA Multistate Committee Overview</a:t>
            </a:r>
          </a:p>
          <a:p>
            <a:pPr lvl="1"/>
            <a:r>
              <a:rPr lang="en-US" sz="2000" dirty="0">
                <a:latin typeface="Bodoni MT" panose="02070603080606020203" pitchFamily="18" charset="0"/>
              </a:rPr>
              <a:t>NC’s – Research (~49)</a:t>
            </a:r>
          </a:p>
          <a:p>
            <a:pPr lvl="1"/>
            <a:r>
              <a:rPr lang="en-US" sz="2000" dirty="0">
                <a:latin typeface="Bodoni MT" panose="02070603080606020203" pitchFamily="18" charset="0"/>
              </a:rPr>
              <a:t>ERA’s – Education (teaching and Extension) and Research Activity (~19)</a:t>
            </a:r>
          </a:p>
          <a:p>
            <a:pPr lvl="1"/>
            <a:r>
              <a:rPr lang="en-US" sz="2000" dirty="0">
                <a:latin typeface="Bodoni MT" panose="02070603080606020203" pitchFamily="18" charset="0"/>
              </a:rPr>
              <a:t>DC’s – Development Committees (2)</a:t>
            </a:r>
          </a:p>
          <a:p>
            <a:pPr lvl="1"/>
            <a:r>
              <a:rPr lang="en-US" sz="2000" dirty="0">
                <a:latin typeface="Bodoni MT" panose="02070603080606020203" pitchFamily="18" charset="0"/>
              </a:rPr>
              <a:t>CC’s – Coordinating Committees (13)</a:t>
            </a:r>
          </a:p>
          <a:p>
            <a:pPr lvl="1"/>
            <a:r>
              <a:rPr lang="en-US" sz="2000" b="1" i="1" dirty="0">
                <a:solidFill>
                  <a:srgbClr val="FF0000"/>
                </a:solidFill>
                <a:latin typeface="Bodoni MT" panose="02070603080606020203" pitchFamily="18" charset="0"/>
              </a:rPr>
              <a:t>AC’s – Advisory Committees (11)—typically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pPr lvl="1"/>
            <a:endParaRPr lang="en-US" sz="2000" dirty="0">
              <a:latin typeface="Bodoni MT" panose="02070603080606020203" pitchFamily="18" charset="0"/>
            </a:endParaRPr>
          </a:p>
          <a:p>
            <a:r>
              <a:rPr lang="en-US" sz="2000" dirty="0">
                <a:latin typeface="Bodoni MT" panose="02070603080606020203" pitchFamily="18" charset="0"/>
              </a:rPr>
              <a:t>NRSP’s – National Research Support Projects (6)</a:t>
            </a:r>
          </a:p>
          <a:p>
            <a:pPr lvl="2"/>
            <a:r>
              <a:rPr lang="en-US" sz="2000" dirty="0">
                <a:latin typeface="Bodoni MT" panose="02070603080606020203" pitchFamily="18" charset="0"/>
              </a:rPr>
              <a:t>“Off the top” funding before allocations to states</a:t>
            </a:r>
          </a:p>
          <a:p>
            <a:pPr lvl="1"/>
            <a:endParaRPr lang="en-US" sz="2000" dirty="0">
              <a:latin typeface="Bodoni MT" panose="02070603080606020203" pitchFamily="18" charset="0"/>
            </a:endParaRPr>
          </a:p>
          <a:p>
            <a:endParaRPr lang="en-US" sz="2000"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3099619" y="-520574"/>
            <a:ext cx="9296400" cy="1325562"/>
          </a:xfrm>
        </p:spPr>
        <p:txBody>
          <a:bodyPr>
            <a:normAutofit/>
          </a:bodyPr>
          <a:lstStyle/>
          <a:p>
            <a:r>
              <a:rPr lang="en-US" sz="3200" b="1" dirty="0"/>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114800" y="910705"/>
            <a:ext cx="7266039" cy="5715000"/>
          </a:xfrm>
        </p:spPr>
        <p:txBody>
          <a:bodyPr>
            <a:noAutofit/>
          </a:bodyPr>
          <a:lstStyle/>
          <a:p>
            <a:r>
              <a:rPr lang="en-US" sz="2000" dirty="0"/>
              <a:t>Regionally coordinated and membership not restricted*</a:t>
            </a:r>
          </a:p>
          <a:p>
            <a:pPr lvl="1"/>
            <a:r>
              <a:rPr lang="en-US" sz="2000" dirty="0"/>
              <a:t>Financial support varies by institution</a:t>
            </a:r>
          </a:p>
          <a:p>
            <a:r>
              <a:rPr lang="en-US" sz="2000" dirty="0"/>
              <a:t>Funding focused on research committees </a:t>
            </a:r>
          </a:p>
          <a:p>
            <a:r>
              <a:rPr lang="en-US" sz="2000" dirty="0"/>
              <a:t>Multistate Committees are beneficial to members:</a:t>
            </a:r>
          </a:p>
          <a:p>
            <a:pPr lvl="1"/>
            <a:r>
              <a:rPr lang="en-US" sz="2000" dirty="0"/>
              <a:t>Building networks faculty, post docs, grad students</a:t>
            </a:r>
          </a:p>
          <a:p>
            <a:pPr lvl="1"/>
            <a:r>
              <a:rPr lang="en-US" sz="2000" dirty="0"/>
              <a:t>Leadership opportunities for early career faculty</a:t>
            </a:r>
          </a:p>
          <a:p>
            <a:pPr lvl="1"/>
            <a:r>
              <a:rPr lang="en-US" sz="2000" dirty="0"/>
              <a:t>Networking, strengthening relationships, and identifying collaboration and other opportunities</a:t>
            </a:r>
          </a:p>
          <a:p>
            <a:pPr lvl="1"/>
            <a:r>
              <a:rPr lang="en-US" sz="2000" dirty="0"/>
              <a:t>Direct engagement with NIFA </a:t>
            </a:r>
          </a:p>
          <a:p>
            <a:pPr lvl="1"/>
            <a:r>
              <a:rPr lang="en-US" sz="2000" dirty="0"/>
              <a:t>Updates at the federal, regional and state levels</a:t>
            </a:r>
          </a:p>
          <a:p>
            <a:pPr lvl="1"/>
            <a:r>
              <a:rPr lang="en-US" sz="2000" dirty="0"/>
              <a:t>Financial support</a:t>
            </a:r>
          </a:p>
          <a:p>
            <a:r>
              <a:rPr lang="en-US" sz="2000" b="1" i="1" dirty="0">
                <a:solidFill>
                  <a:srgbClr val="FF0000"/>
                </a:solidFill>
              </a:rPr>
              <a:t>Advisory Committees (AC), </a:t>
            </a:r>
            <a:r>
              <a:rPr lang="en-US" sz="2000" dirty="0"/>
              <a:t>NCRA Multistate Research Committee (MRC), Administrative Advisors (AA), NIFA, committee chairs and the committees all help set the bar for achievement</a:t>
            </a:r>
          </a:p>
          <a:p>
            <a:pPr marL="274320" lvl="1" indent="0">
              <a:buNone/>
            </a:pPr>
            <a:endParaRPr lang="en-US" sz="2000" dirty="0"/>
          </a:p>
          <a:p>
            <a:pPr lvl="1"/>
            <a:endParaRPr lang="en-US" sz="2000" dirty="0"/>
          </a:p>
          <a:p>
            <a:endParaRPr lang="en-US" sz="2000" dirty="0"/>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7F6F0B1-1925-208D-5A4E-B0251EB134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400" y="304800"/>
            <a:ext cx="1140179" cy="1140179"/>
          </a:xfrm>
          <a:prstGeom prst="rect">
            <a:avLst/>
          </a:prstGeom>
        </p:spPr>
      </p:pic>
      <p:pic>
        <p:nvPicPr>
          <p:cNvPr id="8" name="Picture 7">
            <a:extLst>
              <a:ext uri="{FF2B5EF4-FFF2-40B4-BE49-F238E27FC236}">
                <a16:creationId xmlns:a16="http://schemas.microsoft.com/office/drawing/2014/main" id="{F5933F83-AB8E-4436-1A2D-5C1119691E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4110" y="5440060"/>
            <a:ext cx="1140179" cy="1140179"/>
          </a:xfrm>
          <a:prstGeom prst="rect">
            <a:avLst/>
          </a:prstGeom>
        </p:spPr>
      </p:pic>
    </p:spTree>
    <p:extLst>
      <p:ext uri="{BB962C8B-B14F-4D97-AF65-F5344CB8AC3E}">
        <p14:creationId xmlns:p14="http://schemas.microsoft.com/office/powerpoint/2010/main" val="252995502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18112</TotalTime>
  <Words>1480</Words>
  <Application>Microsoft Office PowerPoint</Application>
  <PresentationFormat>Widescreen</PresentationFormat>
  <Paragraphs>163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Bodoni MT</vt:lpstr>
      <vt:lpstr>Calibri</vt:lpstr>
      <vt:lpstr>Century Schoolbook</vt:lpstr>
      <vt:lpstr>Segoe UI</vt:lpstr>
      <vt:lpstr>Wingdings 2</vt:lpstr>
      <vt:lpstr>View</vt:lpstr>
      <vt:lpstr>NCRA Multistate Research  [NCAC ## and TITLE HERE]</vt:lpstr>
      <vt:lpstr>Multistate Research Projects—The Why</vt:lpstr>
      <vt:lpstr>Why do we need NCACs?</vt:lpstr>
      <vt:lpstr>Required Reporting—Accountability and Results</vt:lpstr>
      <vt:lpstr>Role of Regional Associations or SAES Directors in Hatch Multistate Research Funding</vt:lpstr>
      <vt:lpstr>NCRA Promotes and facilitates collaboration, coordination and communication across NCRA Land-grant university members, partners, and stakeholders at the regional, national, and international levels.</vt:lpstr>
      <vt:lpstr>NCRA Office- We are here to help!  https:www.ncra-saes.org</vt:lpstr>
      <vt:lpstr>Hatch Multistate Research 101</vt:lpstr>
      <vt:lpstr>Hatch Multistate Research Committees</vt:lpstr>
      <vt:lpstr>Hatch Funding FY24: Nation and North Central Region</vt:lpstr>
      <vt:lpstr>Multistate Research Project Reviews </vt:lpstr>
      <vt:lpstr>NCAC Committee Responsibilities</vt:lpstr>
      <vt:lpstr>NCACXX-Related NC Multistate Research Projects</vt:lpstr>
      <vt:lpstr>NCRA Timeline:   5-Year Multistate Research Project </vt:lpstr>
      <vt:lpstr>NCACXX—Moving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362</cp:revision>
  <cp:lastPrinted>2023-09-05T18:10:24Z</cp:lastPrinted>
  <dcterms:created xsi:type="dcterms:W3CDTF">2010-06-30T19:59:18Z</dcterms:created>
  <dcterms:modified xsi:type="dcterms:W3CDTF">2023-12-11T19:04:02Z</dcterms:modified>
</cp:coreProperties>
</file>